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Lato" panose="020F0502020204030203" pitchFamily="34" charset="0"/>
      <p:regular r:id="rId20"/>
      <p:bold r:id="rId21"/>
      <p:italic r:id="rId22"/>
      <p:boldItalic r:id="rId23"/>
    </p:embeddedFont>
    <p:embeddedFont>
      <p:font typeface="Raleway"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990"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cb9a0b074_1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cb9a0b074_1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e965474a9_3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cb9a0b074_1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cb9a0b074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d251bb473_0_6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d251bb473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d814cf7d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d814cf7d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d251bb473_0_6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d251bb473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d5b15f0a3_5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723630543_1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723630543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23630543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723630543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e965474a9_3_3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e965474a9_3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cb9a0b074_1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cb9a0b074_1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723630543_5_2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723630543_5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cb9a0b074_1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cb9a0b074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cb9a0b074_1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cb9a0b074_1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cb9a0b074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e965474a9_3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e965474a9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coos.or.us/election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hyperlink" Target="http://www.oregonvotes.gov/register" TargetMode="External"/><Relationship Id="rId4" Type="http://schemas.openxmlformats.org/officeDocument/2006/relationships/hyperlink" Target="http://www.oregonvotes.gov/myvot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s://co.coos.or.us/files/c5fb3da4d/SEL111.pdf"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gi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hyperlink" Target="https://co.coos.or.us/drop-site-locations"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www.oregonvotes.gov/MyVote"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www.oregonvotes.gov/myvote"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gi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co.coos.or.us/observation"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8.jpg"/><Relationship Id="rId4" Type="http://schemas.openxmlformats.org/officeDocument/2006/relationships/image" Target="../media/image7.gif"/></Relationships>
</file>

<file path=ppt/slides/_rels/slide16.xml.rels><?xml version="1.0" encoding="UTF-8" standalone="yes"?>
<Relationships xmlns="http://schemas.openxmlformats.org/package/2006/relationships"><Relationship Id="rId3" Type="http://schemas.openxmlformats.org/officeDocument/2006/relationships/hyperlink" Target="https://co.coos.or.us/frequently-asked-questions-faq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co.coos.or.us/elections"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34F5C"/>
        </a:solidFill>
        <a:effectLst/>
      </p:bgPr>
    </p:bg>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1061600" y="630225"/>
            <a:ext cx="76416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Process of a Ballot</a:t>
            </a:r>
            <a:endParaRPr/>
          </a:p>
          <a:p>
            <a:pPr marL="0" lvl="0" indent="0" algn="l" rtl="0">
              <a:spcBef>
                <a:spcPts val="0"/>
              </a:spcBef>
              <a:spcAft>
                <a:spcPts val="0"/>
              </a:spcAft>
              <a:buNone/>
            </a:pPr>
            <a:r>
              <a:rPr lang="en"/>
              <a:t>Coos County </a:t>
            </a:r>
            <a:endParaRPr/>
          </a:p>
        </p:txBody>
      </p:sp>
      <p:sp>
        <p:nvSpPr>
          <p:cNvPr id="73" name="Google Shape;73;p1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Julie A. Brecke, Coos County Clerk</a:t>
            </a:r>
            <a:endParaRPr sz="2400"/>
          </a:p>
          <a:p>
            <a:pPr marL="0" lvl="0" indent="0" algn="l" rtl="0">
              <a:spcBef>
                <a:spcPts val="0"/>
              </a:spcBef>
              <a:spcAft>
                <a:spcPts val="0"/>
              </a:spcAft>
              <a:buNone/>
            </a:pPr>
            <a:r>
              <a:rPr lang="en" sz="2400" u="sng">
                <a:solidFill>
                  <a:schemeClr val="hlink"/>
                </a:solidFill>
                <a:hlinkClick r:id="rId3"/>
              </a:rPr>
              <a:t>https://co.coos.or.us/elections</a:t>
            </a:r>
            <a:endParaRPr sz="2400"/>
          </a:p>
          <a:p>
            <a:pPr marL="0" lvl="0" indent="0" algn="l" rtl="0">
              <a:spcBef>
                <a:spcPts val="0"/>
              </a:spcBef>
              <a:spcAft>
                <a:spcPts val="0"/>
              </a:spcAft>
              <a:buNone/>
            </a:pPr>
            <a:endParaRPr sz="2400"/>
          </a:p>
        </p:txBody>
      </p:sp>
      <p:pic>
        <p:nvPicPr>
          <p:cNvPr id="74" name="Google Shape;74;p13"/>
          <p:cNvPicPr preferRelativeResize="0"/>
          <p:nvPr/>
        </p:nvPicPr>
        <p:blipFill>
          <a:blip r:embed="rId4">
            <a:alphaModFix/>
          </a:blip>
          <a:stretch>
            <a:fillRect/>
          </a:stretch>
        </p:blipFill>
        <p:spPr>
          <a:xfrm>
            <a:off x="152400" y="2324625"/>
            <a:ext cx="2085466" cy="244115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8"/>
        <p:cNvGrpSpPr/>
        <p:nvPr/>
      </p:nvGrpSpPr>
      <p:grpSpPr>
        <a:xfrm>
          <a:off x="0" y="0"/>
          <a:ext cx="0" cy="0"/>
          <a:chOff x="0" y="0"/>
          <a:chExt cx="0" cy="0"/>
        </a:xfrm>
      </p:grpSpPr>
      <p:pic>
        <p:nvPicPr>
          <p:cNvPr id="79" name="Google Shape;79;p14"/>
          <p:cNvPicPr preferRelativeResize="0"/>
          <p:nvPr/>
        </p:nvPicPr>
        <p:blipFill>
          <a:blip r:embed="rId3">
            <a:alphaModFix/>
          </a:blip>
          <a:stretch>
            <a:fillRect/>
          </a:stretch>
        </p:blipFill>
        <p:spPr>
          <a:xfrm>
            <a:off x="2444700" y="162737"/>
            <a:ext cx="4254600" cy="4818038"/>
          </a:xfrm>
          <a:prstGeom prst="rect">
            <a:avLst/>
          </a:prstGeom>
          <a:noFill/>
          <a:ln>
            <a:noFill/>
          </a:ln>
        </p:spPr>
      </p:pic>
      <p:sp>
        <p:nvSpPr>
          <p:cNvPr id="80" name="Google Shape;80;p14"/>
          <p:cNvSpPr txBox="1"/>
          <p:nvPr/>
        </p:nvSpPr>
        <p:spPr>
          <a:xfrm>
            <a:off x="2855550" y="433601"/>
            <a:ext cx="3432900" cy="1016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Clr>
                <a:schemeClr val="dk2"/>
              </a:buClr>
              <a:buSzPts val="1100"/>
              <a:buFont typeface="Arial"/>
              <a:buNone/>
            </a:pPr>
            <a:r>
              <a:rPr lang="en" sz="3000" b="1">
                <a:solidFill>
                  <a:schemeClr val="accent1"/>
                </a:solidFill>
                <a:latin typeface="Raleway"/>
                <a:ea typeface="Raleway"/>
                <a:cs typeface="Raleway"/>
                <a:sym typeface="Raleway"/>
              </a:rPr>
              <a:t>Oregon is a Vote by Mail State</a:t>
            </a:r>
            <a:endParaRPr sz="3600" b="1">
              <a:solidFill>
                <a:schemeClr val="accent1"/>
              </a:solidFill>
              <a:latin typeface="Raleway"/>
              <a:ea typeface="Raleway"/>
              <a:cs typeface="Raleway"/>
              <a:sym typeface="Raleway"/>
            </a:endParaRPr>
          </a:p>
        </p:txBody>
      </p:sp>
      <p:sp>
        <p:nvSpPr>
          <p:cNvPr id="81" name="Google Shape;81;p14"/>
          <p:cNvSpPr txBox="1">
            <a:spLocks noGrp="1"/>
          </p:cNvSpPr>
          <p:nvPr>
            <p:ph type="body" idx="4294967295"/>
          </p:nvPr>
        </p:nvSpPr>
        <p:spPr>
          <a:xfrm>
            <a:off x="2586700" y="1377475"/>
            <a:ext cx="3977100" cy="3327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2"/>
              </a:buClr>
              <a:buSzPts val="1100"/>
              <a:buFont typeface="Arial"/>
              <a:buNone/>
            </a:pPr>
            <a:r>
              <a:rPr lang="en" sz="2600" b="1">
                <a:latin typeface="Raleway"/>
                <a:ea typeface="Raleway"/>
                <a:cs typeface="Raleway"/>
                <a:sym typeface="Raleway"/>
              </a:rPr>
              <a:t>To check your registration status, go online to:</a:t>
            </a:r>
            <a:r>
              <a:rPr lang="en" sz="3200" b="1">
                <a:latin typeface="Raleway"/>
                <a:ea typeface="Raleway"/>
                <a:cs typeface="Raleway"/>
                <a:sym typeface="Raleway"/>
              </a:rPr>
              <a:t> </a:t>
            </a:r>
            <a:endParaRPr sz="2200" b="1">
              <a:latin typeface="Raleway"/>
              <a:ea typeface="Raleway"/>
              <a:cs typeface="Raleway"/>
              <a:sym typeface="Raleway"/>
            </a:endParaRPr>
          </a:p>
          <a:p>
            <a:pPr marL="0" lvl="0" indent="0" algn="l" rtl="0">
              <a:lnSpc>
                <a:spcPct val="100000"/>
              </a:lnSpc>
              <a:spcBef>
                <a:spcPts val="0"/>
              </a:spcBef>
              <a:spcAft>
                <a:spcPts val="0"/>
              </a:spcAft>
              <a:buClr>
                <a:schemeClr val="dk2"/>
              </a:buClr>
              <a:buSzPts val="1100"/>
              <a:buFont typeface="Arial"/>
              <a:buNone/>
            </a:pPr>
            <a:r>
              <a:rPr lang="en" sz="2100" u="sng">
                <a:solidFill>
                  <a:schemeClr val="hlink"/>
                </a:solidFill>
                <a:latin typeface="Arial"/>
                <a:ea typeface="Arial"/>
                <a:cs typeface="Arial"/>
                <a:sym typeface="Arial"/>
                <a:hlinkClick r:id="rId4"/>
              </a:rPr>
              <a:t>www.oregonvotes.gov/myvote</a:t>
            </a:r>
            <a:r>
              <a:rPr lang="en" sz="2100">
                <a:latin typeface="Arial"/>
                <a:ea typeface="Arial"/>
                <a:cs typeface="Arial"/>
                <a:sym typeface="Arial"/>
              </a:rPr>
              <a:t> </a:t>
            </a:r>
            <a:endParaRPr sz="3200" b="1">
              <a:latin typeface="Raleway"/>
              <a:ea typeface="Raleway"/>
              <a:cs typeface="Raleway"/>
              <a:sym typeface="Raleway"/>
            </a:endParaRPr>
          </a:p>
          <a:p>
            <a:pPr marL="457200" lvl="0" indent="-355600" algn="l" rtl="0">
              <a:lnSpc>
                <a:spcPct val="100000"/>
              </a:lnSpc>
              <a:spcBef>
                <a:spcPts val="0"/>
              </a:spcBef>
              <a:spcAft>
                <a:spcPts val="0"/>
              </a:spcAft>
              <a:buClr>
                <a:schemeClr val="dk1"/>
              </a:buClr>
              <a:buSzPts val="2000"/>
              <a:buFont typeface="Raleway"/>
              <a:buChar char="★"/>
            </a:pPr>
            <a:r>
              <a:rPr lang="en" sz="2000" b="1">
                <a:solidFill>
                  <a:schemeClr val="dk1"/>
                </a:solidFill>
                <a:latin typeface="Raleway"/>
                <a:ea typeface="Raleway"/>
                <a:cs typeface="Raleway"/>
                <a:sym typeface="Raleway"/>
              </a:rPr>
              <a:t>October 13, 2026 is the last day to register for the November 2026 Midterm Election </a:t>
            </a:r>
            <a:endParaRPr sz="2000" b="1">
              <a:solidFill>
                <a:schemeClr val="dk1"/>
              </a:solidFill>
              <a:latin typeface="Raleway"/>
              <a:ea typeface="Raleway"/>
              <a:cs typeface="Raleway"/>
              <a:sym typeface="Raleway"/>
            </a:endParaRPr>
          </a:p>
          <a:p>
            <a:pPr marL="0" lvl="0" indent="0" algn="l" rtl="0">
              <a:spcBef>
                <a:spcPts val="0"/>
              </a:spcBef>
              <a:spcAft>
                <a:spcPts val="1000"/>
              </a:spcAft>
              <a:buNone/>
            </a:pPr>
            <a:r>
              <a:rPr lang="en" sz="2100" u="sng">
                <a:solidFill>
                  <a:schemeClr val="hlink"/>
                </a:solidFill>
                <a:latin typeface="Arial"/>
                <a:ea typeface="Arial"/>
                <a:cs typeface="Arial"/>
                <a:sym typeface="Arial"/>
                <a:hlinkClick r:id="rId5"/>
              </a:rPr>
              <a:t>www.oregonvotes.gov/register</a:t>
            </a:r>
            <a:r>
              <a:rPr lang="en" sz="2100">
                <a:latin typeface="Arial"/>
                <a:ea typeface="Arial"/>
                <a:cs typeface="Arial"/>
                <a:sym typeface="Arial"/>
              </a:rPr>
              <a:t> </a:t>
            </a:r>
            <a:endParaRPr sz="1600">
              <a:solidFill>
                <a:schemeClr val="dk1"/>
              </a:solidFill>
              <a:latin typeface="Raleway"/>
              <a:ea typeface="Raleway"/>
              <a:cs typeface="Raleway"/>
              <a:sym typeface="Raleway"/>
            </a:endParaRPr>
          </a:p>
        </p:txBody>
      </p:sp>
      <p:sp>
        <p:nvSpPr>
          <p:cNvPr id="82" name="Google Shape;82;p14"/>
          <p:cNvSpPr txBox="1"/>
          <p:nvPr/>
        </p:nvSpPr>
        <p:spPr>
          <a:xfrm>
            <a:off x="485800" y="373650"/>
            <a:ext cx="2100900" cy="38364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Font typeface="Raleway"/>
              <a:buChar char="★"/>
            </a:pPr>
            <a:r>
              <a:rPr lang="en" sz="1600" b="1">
                <a:solidFill>
                  <a:schemeClr val="dk2"/>
                </a:solidFill>
                <a:latin typeface="Raleway"/>
                <a:ea typeface="Raleway"/>
                <a:cs typeface="Raleway"/>
                <a:sym typeface="Raleway"/>
              </a:rPr>
              <a:t>If you have been to the DMV recently, please keep an eye out for election mail and be sure to respond, as Oregon Motor Voter works in partnership with the Oregon Secretary of State (SOS). </a:t>
            </a:r>
            <a:endParaRPr sz="1600" b="1">
              <a:solidFill>
                <a:schemeClr val="dk2"/>
              </a:solidFill>
              <a:latin typeface="Raleway"/>
              <a:ea typeface="Raleway"/>
              <a:cs typeface="Raleway"/>
              <a:sym typeface="Raleway"/>
            </a:endParaRPr>
          </a:p>
          <a:p>
            <a:pPr marL="0" lvl="0" indent="0" algn="l" rtl="0">
              <a:spcBef>
                <a:spcPts val="0"/>
              </a:spcBef>
              <a:spcAft>
                <a:spcPts val="0"/>
              </a:spcAft>
              <a:buNone/>
            </a:pPr>
            <a:endParaRPr sz="2000">
              <a:solidFill>
                <a:schemeClr val="dk2"/>
              </a:solidFill>
              <a:latin typeface="Lato"/>
              <a:ea typeface="Lato"/>
              <a:cs typeface="Lato"/>
              <a:sym typeface="Lato"/>
            </a:endParaRPr>
          </a:p>
        </p:txBody>
      </p:sp>
      <p:sp>
        <p:nvSpPr>
          <p:cNvPr id="83" name="Google Shape;83;p14"/>
          <p:cNvSpPr txBox="1"/>
          <p:nvPr/>
        </p:nvSpPr>
        <p:spPr>
          <a:xfrm>
            <a:off x="6904950" y="323400"/>
            <a:ext cx="2011200" cy="44967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chemeClr val="dk2"/>
              </a:buClr>
              <a:buSzPts val="1600"/>
              <a:buFont typeface="Raleway"/>
              <a:buChar char="★"/>
            </a:pPr>
            <a:r>
              <a:rPr lang="en" sz="1600" b="1">
                <a:solidFill>
                  <a:schemeClr val="dk2"/>
                </a:solidFill>
                <a:latin typeface="Raleway"/>
                <a:ea typeface="Raleway"/>
                <a:cs typeface="Raleway"/>
                <a:sym typeface="Raleway"/>
              </a:rPr>
              <a:t>Even 16 year olds will be registered to vote when obtaining their driver’s license, but aren’t eligible to vote until 18 years old. So look out for a letter from the SOS after going to the DMV. </a:t>
            </a:r>
            <a:endParaRPr sz="1600" b="1">
              <a:solidFill>
                <a:schemeClr val="dk2"/>
              </a:solidFill>
              <a:latin typeface="Raleway"/>
              <a:ea typeface="Raleway"/>
              <a:cs typeface="Raleway"/>
              <a:sym typeface="Raleway"/>
            </a:endParaRPr>
          </a:p>
          <a:p>
            <a:pPr marL="0" lvl="0" indent="0" algn="l" rtl="0">
              <a:lnSpc>
                <a:spcPct val="115000"/>
              </a:lnSpc>
              <a:spcBef>
                <a:spcPts val="0"/>
              </a:spcBef>
              <a:spcAft>
                <a:spcPts val="0"/>
              </a:spcAft>
              <a:buClr>
                <a:schemeClr val="dk2"/>
              </a:buClr>
              <a:buSzPts val="1100"/>
              <a:buFont typeface="Arial"/>
              <a:buNone/>
            </a:pPr>
            <a:endParaRPr sz="1200">
              <a:solidFill>
                <a:schemeClr val="dk2"/>
              </a:solidFill>
              <a:latin typeface="Raleway"/>
              <a:ea typeface="Raleway"/>
              <a:cs typeface="Raleway"/>
              <a:sym typeface="Raleway"/>
            </a:endParaRPr>
          </a:p>
          <a:p>
            <a:pPr marL="0" lvl="0" indent="0" algn="l" rtl="0">
              <a:spcBef>
                <a:spcPts val="1000"/>
              </a:spcBef>
              <a:spcAft>
                <a:spcPts val="0"/>
              </a:spcAft>
              <a:buNone/>
            </a:pPr>
            <a:endParaRPr sz="1800">
              <a:solidFill>
                <a:schemeClr val="dk2"/>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5"/>
          <p:cNvSpPr txBox="1">
            <a:spLocks noGrp="1"/>
          </p:cNvSpPr>
          <p:nvPr>
            <p:ph type="title"/>
          </p:nvPr>
        </p:nvSpPr>
        <p:spPr>
          <a:xfrm>
            <a:off x="196700" y="196800"/>
            <a:ext cx="3943500" cy="4749900"/>
          </a:xfrm>
          <a:prstGeom prst="rect">
            <a:avLst/>
          </a:prstGeom>
        </p:spPr>
        <p:txBody>
          <a:bodyPr spcFirstLastPara="1" wrap="square" lIns="91425" tIns="91425" rIns="91425" bIns="91425" anchor="ctr" anchorCtr="0">
            <a:noAutofit/>
          </a:bodyPr>
          <a:lstStyle/>
          <a:p>
            <a:pPr marL="0" lvl="0" indent="0" algn="l" rtl="0">
              <a:lnSpc>
                <a:spcPct val="115000"/>
              </a:lnSpc>
              <a:spcBef>
                <a:spcPts val="2600"/>
              </a:spcBef>
              <a:spcAft>
                <a:spcPts val="0"/>
              </a:spcAft>
              <a:buClr>
                <a:schemeClr val="dk2"/>
              </a:buClr>
              <a:buSzPts val="1100"/>
              <a:buFont typeface="Arial"/>
              <a:buNone/>
            </a:pPr>
            <a:r>
              <a:rPr lang="en" sz="2250" b="0">
                <a:solidFill>
                  <a:srgbClr val="134F5C"/>
                </a:solidFill>
                <a:highlight>
                  <a:srgbClr val="E7EDF4"/>
                </a:highlight>
                <a:latin typeface="Times New Roman"/>
                <a:ea typeface="Times New Roman"/>
                <a:cs typeface="Times New Roman"/>
                <a:sym typeface="Times New Roman"/>
              </a:rPr>
              <a:t>Important Election Dates for November 2026 Midterm</a:t>
            </a:r>
            <a:endParaRPr sz="2250" b="0">
              <a:solidFill>
                <a:srgbClr val="134F5C"/>
              </a:solidFill>
              <a:highlight>
                <a:srgbClr val="E7EDF4"/>
              </a:highlight>
              <a:latin typeface="Times New Roman"/>
              <a:ea typeface="Times New Roman"/>
              <a:cs typeface="Times New Roman"/>
              <a:sym typeface="Times New Roman"/>
            </a:endParaRPr>
          </a:p>
          <a:p>
            <a:pPr marL="0" lvl="0" indent="0" algn="l" rtl="0">
              <a:lnSpc>
                <a:spcPct val="180000"/>
              </a:lnSpc>
              <a:spcBef>
                <a:spcPts val="800"/>
              </a:spcBef>
              <a:spcAft>
                <a:spcPts val="0"/>
              </a:spcAft>
              <a:buClr>
                <a:schemeClr val="dk2"/>
              </a:buClr>
              <a:buSzPts val="1100"/>
              <a:buFont typeface="Arial"/>
              <a:buNone/>
            </a:pPr>
            <a:r>
              <a:rPr lang="en" sz="950">
                <a:solidFill>
                  <a:srgbClr val="134F5C"/>
                </a:solidFill>
                <a:highlight>
                  <a:srgbClr val="E7EDF4"/>
                </a:highlight>
                <a:latin typeface="Arial"/>
                <a:ea typeface="Arial"/>
                <a:cs typeface="Arial"/>
                <a:sym typeface="Arial"/>
              </a:rPr>
              <a:t>October 13, 2026</a:t>
            </a:r>
            <a:br>
              <a:rPr lang="en" sz="950">
                <a:solidFill>
                  <a:srgbClr val="134F5C"/>
                </a:solidFill>
                <a:highlight>
                  <a:srgbClr val="E7EDF4"/>
                </a:highlight>
                <a:latin typeface="Arial"/>
                <a:ea typeface="Arial"/>
                <a:cs typeface="Arial"/>
                <a:sym typeface="Arial"/>
              </a:rPr>
            </a:br>
            <a:r>
              <a:rPr lang="en" sz="950" b="0">
                <a:solidFill>
                  <a:srgbClr val="134F5C"/>
                </a:solidFill>
                <a:highlight>
                  <a:srgbClr val="E7EDF4"/>
                </a:highlight>
                <a:latin typeface="Arial"/>
                <a:ea typeface="Arial"/>
                <a:cs typeface="Arial"/>
                <a:sym typeface="Arial"/>
              </a:rPr>
              <a:t>Last day to register to vote. Registration cards postmarked by this date or submitted online no later than 11:59 pm are valid. </a:t>
            </a:r>
            <a:endParaRPr sz="950" b="0">
              <a:solidFill>
                <a:srgbClr val="134F5C"/>
              </a:solidFill>
              <a:highlight>
                <a:srgbClr val="E7EDF4"/>
              </a:highlight>
              <a:latin typeface="Arial"/>
              <a:ea typeface="Arial"/>
              <a:cs typeface="Arial"/>
              <a:sym typeface="Arial"/>
            </a:endParaRPr>
          </a:p>
          <a:p>
            <a:pPr marL="0" lvl="0" indent="0" algn="l" rtl="0">
              <a:lnSpc>
                <a:spcPct val="180000"/>
              </a:lnSpc>
              <a:spcBef>
                <a:spcPts val="800"/>
              </a:spcBef>
              <a:spcAft>
                <a:spcPts val="0"/>
              </a:spcAft>
              <a:buClr>
                <a:schemeClr val="dk2"/>
              </a:buClr>
              <a:buSzPts val="1100"/>
              <a:buFont typeface="Arial"/>
              <a:buNone/>
            </a:pPr>
            <a:r>
              <a:rPr lang="en" sz="950">
                <a:solidFill>
                  <a:srgbClr val="134F5C"/>
                </a:solidFill>
                <a:highlight>
                  <a:srgbClr val="E7EDF4"/>
                </a:highlight>
                <a:latin typeface="Arial"/>
                <a:ea typeface="Arial"/>
                <a:cs typeface="Arial"/>
                <a:sym typeface="Arial"/>
              </a:rPr>
              <a:t>October 14, 2026</a:t>
            </a:r>
            <a:br>
              <a:rPr lang="en" sz="950">
                <a:solidFill>
                  <a:srgbClr val="134F5C"/>
                </a:solidFill>
                <a:highlight>
                  <a:srgbClr val="E7EDF4"/>
                </a:highlight>
                <a:latin typeface="Arial"/>
                <a:ea typeface="Arial"/>
                <a:cs typeface="Arial"/>
                <a:sym typeface="Arial"/>
              </a:rPr>
            </a:br>
            <a:r>
              <a:rPr lang="en" sz="950" b="0">
                <a:solidFill>
                  <a:srgbClr val="134F5C"/>
                </a:solidFill>
                <a:highlight>
                  <a:srgbClr val="E7EDF4"/>
                </a:highlight>
                <a:latin typeface="Arial"/>
                <a:ea typeface="Arial"/>
                <a:cs typeface="Arial"/>
                <a:sym typeface="Arial"/>
              </a:rPr>
              <a:t>First day ballots are mailed to voters. </a:t>
            </a:r>
            <a:endParaRPr sz="950" b="0">
              <a:solidFill>
                <a:srgbClr val="134F5C"/>
              </a:solidFill>
              <a:highlight>
                <a:srgbClr val="E7EDF4"/>
              </a:highlight>
              <a:latin typeface="Arial"/>
              <a:ea typeface="Arial"/>
              <a:cs typeface="Arial"/>
              <a:sym typeface="Arial"/>
            </a:endParaRPr>
          </a:p>
          <a:p>
            <a:pPr marL="0" lvl="0" indent="0" algn="l" rtl="0">
              <a:lnSpc>
                <a:spcPct val="180000"/>
              </a:lnSpc>
              <a:spcBef>
                <a:spcPts val="800"/>
              </a:spcBef>
              <a:spcAft>
                <a:spcPts val="0"/>
              </a:spcAft>
              <a:buClr>
                <a:schemeClr val="dk2"/>
              </a:buClr>
              <a:buSzPts val="1100"/>
              <a:buFont typeface="Arial"/>
              <a:buNone/>
            </a:pPr>
            <a:r>
              <a:rPr lang="en" sz="1650" u="sng">
                <a:solidFill>
                  <a:srgbClr val="134F5C"/>
                </a:solidFill>
                <a:highlight>
                  <a:schemeClr val="accent6"/>
                </a:highlight>
                <a:latin typeface="Arial"/>
                <a:ea typeface="Arial"/>
                <a:cs typeface="Arial"/>
                <a:sym typeface="Arial"/>
              </a:rPr>
              <a:t>November 3, 2026 Election Day</a:t>
            </a:r>
            <a:br>
              <a:rPr lang="en" sz="950" u="sng">
                <a:solidFill>
                  <a:srgbClr val="134F5C"/>
                </a:solidFill>
                <a:highlight>
                  <a:schemeClr val="accent6"/>
                </a:highlight>
                <a:latin typeface="Arial"/>
                <a:ea typeface="Arial"/>
                <a:cs typeface="Arial"/>
                <a:sym typeface="Arial"/>
              </a:rPr>
            </a:br>
            <a:r>
              <a:rPr lang="en" sz="1050">
                <a:solidFill>
                  <a:srgbClr val="134F5C"/>
                </a:solidFill>
                <a:highlight>
                  <a:schemeClr val="accent6"/>
                </a:highlight>
                <a:latin typeface="Arial"/>
                <a:ea typeface="Arial"/>
                <a:cs typeface="Arial"/>
                <a:sym typeface="Arial"/>
              </a:rPr>
              <a:t>County Clerk's office open 7 am - 8 pm. Last day for voter to return ballot. Ballots that are mailed must be postmarked by election day. Ballots deposited in an official drop box must be received by 8 pm on election day. </a:t>
            </a:r>
            <a:endParaRPr sz="1050">
              <a:solidFill>
                <a:srgbClr val="134F5C"/>
              </a:solidFill>
              <a:highlight>
                <a:schemeClr val="accent6"/>
              </a:highlight>
              <a:latin typeface="Arial"/>
              <a:ea typeface="Arial"/>
              <a:cs typeface="Arial"/>
              <a:sym typeface="Arial"/>
            </a:endParaRPr>
          </a:p>
          <a:p>
            <a:pPr marL="0" lvl="0" indent="0" algn="l" rtl="0">
              <a:lnSpc>
                <a:spcPct val="180000"/>
              </a:lnSpc>
              <a:spcBef>
                <a:spcPts val="800"/>
              </a:spcBef>
              <a:spcAft>
                <a:spcPts val="0"/>
              </a:spcAft>
              <a:buClr>
                <a:schemeClr val="dk2"/>
              </a:buClr>
              <a:buSzPts val="1100"/>
              <a:buFont typeface="Arial"/>
              <a:buNone/>
            </a:pPr>
            <a:r>
              <a:rPr lang="en" sz="950">
                <a:solidFill>
                  <a:srgbClr val="134F5C"/>
                </a:solidFill>
                <a:highlight>
                  <a:srgbClr val="E7EDF4"/>
                </a:highlight>
                <a:latin typeface="Arial"/>
                <a:ea typeface="Arial"/>
                <a:cs typeface="Arial"/>
                <a:sym typeface="Arial"/>
              </a:rPr>
              <a:t>December 10, 2026</a:t>
            </a:r>
            <a:br>
              <a:rPr lang="en" sz="950">
                <a:solidFill>
                  <a:srgbClr val="134F5C"/>
                </a:solidFill>
                <a:highlight>
                  <a:srgbClr val="E7EDF4"/>
                </a:highlight>
                <a:latin typeface="Arial"/>
                <a:ea typeface="Arial"/>
                <a:cs typeface="Arial"/>
                <a:sym typeface="Arial"/>
              </a:rPr>
            </a:br>
            <a:r>
              <a:rPr lang="en" sz="950" b="0">
                <a:solidFill>
                  <a:srgbClr val="134F5C"/>
                </a:solidFill>
                <a:highlight>
                  <a:srgbClr val="E7EDF4"/>
                </a:highlight>
                <a:latin typeface="Arial"/>
                <a:ea typeface="Arial"/>
                <a:cs typeface="Arial"/>
                <a:sym typeface="Arial"/>
              </a:rPr>
              <a:t>Final election results certified.</a:t>
            </a:r>
            <a:endParaRPr sz="950" b="0">
              <a:solidFill>
                <a:srgbClr val="134F5C"/>
              </a:solidFill>
              <a:highlight>
                <a:srgbClr val="E7EDF4"/>
              </a:highlight>
              <a:latin typeface="Arial"/>
              <a:ea typeface="Arial"/>
              <a:cs typeface="Arial"/>
              <a:sym typeface="Arial"/>
            </a:endParaRPr>
          </a:p>
          <a:p>
            <a:pPr marL="0" lvl="0" indent="0" algn="l" rtl="0">
              <a:spcBef>
                <a:spcPts val="800"/>
              </a:spcBef>
              <a:spcAft>
                <a:spcPts val="0"/>
              </a:spcAft>
              <a:buNone/>
            </a:pPr>
            <a:endParaRPr sz="1400">
              <a:solidFill>
                <a:schemeClr val="dk2"/>
              </a:solidFill>
            </a:endParaRPr>
          </a:p>
        </p:txBody>
      </p:sp>
      <p:grpSp>
        <p:nvGrpSpPr>
          <p:cNvPr id="89" name="Google Shape;89;p15"/>
          <p:cNvGrpSpPr/>
          <p:nvPr/>
        </p:nvGrpSpPr>
        <p:grpSpPr>
          <a:xfrm>
            <a:off x="6781388" y="2464035"/>
            <a:ext cx="2212050" cy="2537076"/>
            <a:chOff x="6803275" y="395363"/>
            <a:chExt cx="2212050" cy="2537076"/>
          </a:xfrm>
        </p:grpSpPr>
        <p:pic>
          <p:nvPicPr>
            <p:cNvPr id="90" name="Google Shape;90;p15"/>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91" name="Google Shape;91;p15" descr="Piece of duct tape sticking a note to the slide"/>
            <p:cNvPicPr preferRelativeResize="0"/>
            <p:nvPr/>
          </p:nvPicPr>
          <p:blipFill rotWithShape="1">
            <a:blip r:embed="rId4">
              <a:alphaModFix/>
            </a:blip>
            <a:srcRect l="9245" t="5926" r="2118" b="10012"/>
            <a:stretch/>
          </p:blipFill>
          <p:spPr>
            <a:xfrm rot="154826">
              <a:off x="7370663" y="419419"/>
              <a:ext cx="1077273" cy="382687"/>
            </a:xfrm>
            <a:prstGeom prst="rect">
              <a:avLst/>
            </a:prstGeom>
            <a:noFill/>
            <a:ln>
              <a:noFill/>
            </a:ln>
          </p:spPr>
        </p:pic>
        <p:sp>
          <p:nvSpPr>
            <p:cNvPr id="92" name="Google Shape;92;p15"/>
            <p:cNvSpPr txBox="1"/>
            <p:nvPr/>
          </p:nvSpPr>
          <p:spPr>
            <a:xfrm>
              <a:off x="6944812" y="684228"/>
              <a:ext cx="1929000" cy="211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b="1">
                  <a:solidFill>
                    <a:schemeClr val="dk2"/>
                  </a:solidFill>
                  <a:latin typeface="Raleway"/>
                  <a:ea typeface="Raleway"/>
                  <a:cs typeface="Raleway"/>
                  <a:sym typeface="Raleway"/>
                </a:rPr>
                <a:t>Tip</a:t>
              </a:r>
              <a:endParaRPr b="1">
                <a:solidFill>
                  <a:schemeClr val="dk2"/>
                </a:solidFill>
                <a:latin typeface="Raleway"/>
                <a:ea typeface="Raleway"/>
                <a:cs typeface="Raleway"/>
                <a:sym typeface="Raleway"/>
              </a:endParaRPr>
            </a:p>
            <a:p>
              <a:pPr marL="0" lvl="0" indent="0" algn="l" rtl="0">
                <a:spcBef>
                  <a:spcPts val="800"/>
                </a:spcBef>
                <a:spcAft>
                  <a:spcPts val="800"/>
                </a:spcAft>
                <a:buNone/>
              </a:pPr>
              <a:r>
                <a:rPr lang="en" sz="1200" b="1">
                  <a:solidFill>
                    <a:schemeClr val="dk1"/>
                  </a:solidFill>
                  <a:latin typeface="Raleway"/>
                  <a:ea typeface="Raleway"/>
                  <a:cs typeface="Raleway"/>
                  <a:sym typeface="Raleway"/>
                </a:rPr>
                <a:t>Only one voter pamphlet is mailed to each house. You may also pick one up at the library or the courthouse or view it online at the Secretary of State’s page. </a:t>
              </a:r>
              <a:endParaRPr sz="1200" b="1">
                <a:solidFill>
                  <a:schemeClr val="dk1"/>
                </a:solidFill>
                <a:latin typeface="Raleway"/>
                <a:ea typeface="Raleway"/>
                <a:cs typeface="Raleway"/>
                <a:sym typeface="Raleway"/>
              </a:endParaRPr>
            </a:p>
          </p:txBody>
        </p:sp>
      </p:grpSp>
      <p:grpSp>
        <p:nvGrpSpPr>
          <p:cNvPr id="93" name="Google Shape;93;p15"/>
          <p:cNvGrpSpPr/>
          <p:nvPr/>
        </p:nvGrpSpPr>
        <p:grpSpPr>
          <a:xfrm>
            <a:off x="4616213" y="141860"/>
            <a:ext cx="2212050" cy="2537076"/>
            <a:chOff x="6803275" y="395363"/>
            <a:chExt cx="2212050" cy="2537076"/>
          </a:xfrm>
        </p:grpSpPr>
        <p:pic>
          <p:nvPicPr>
            <p:cNvPr id="94" name="Google Shape;94;p15"/>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95" name="Google Shape;95;p15" descr="Piece of duct tape sticking a note to the slide"/>
            <p:cNvPicPr preferRelativeResize="0"/>
            <p:nvPr/>
          </p:nvPicPr>
          <p:blipFill rotWithShape="1">
            <a:blip r:embed="rId4">
              <a:alphaModFix/>
            </a:blip>
            <a:srcRect l="9245" t="5926" r="2118" b="10012"/>
            <a:stretch/>
          </p:blipFill>
          <p:spPr>
            <a:xfrm rot="154826">
              <a:off x="7370663" y="419419"/>
              <a:ext cx="1077273" cy="382687"/>
            </a:xfrm>
            <a:prstGeom prst="rect">
              <a:avLst/>
            </a:prstGeom>
            <a:noFill/>
            <a:ln>
              <a:noFill/>
            </a:ln>
          </p:spPr>
        </p:pic>
        <p:sp>
          <p:nvSpPr>
            <p:cNvPr id="96" name="Google Shape;96;p15"/>
            <p:cNvSpPr txBox="1"/>
            <p:nvPr/>
          </p:nvSpPr>
          <p:spPr>
            <a:xfrm>
              <a:off x="6944812" y="684228"/>
              <a:ext cx="1929000" cy="203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2"/>
                  </a:solidFill>
                  <a:latin typeface="Raleway"/>
                  <a:ea typeface="Raleway"/>
                  <a:cs typeface="Raleway"/>
                  <a:sym typeface="Raleway"/>
                </a:rPr>
                <a:t>Did you know?</a:t>
              </a:r>
              <a:endParaRPr b="1">
                <a:solidFill>
                  <a:schemeClr val="dk2"/>
                </a:solidFill>
                <a:latin typeface="Raleway"/>
                <a:ea typeface="Raleway"/>
                <a:cs typeface="Raleway"/>
                <a:sym typeface="Raleway"/>
              </a:endParaRPr>
            </a:p>
            <a:p>
              <a:pPr marL="0" lvl="0" indent="0" algn="l" rtl="0">
                <a:spcBef>
                  <a:spcPts val="800"/>
                </a:spcBef>
                <a:spcAft>
                  <a:spcPts val="800"/>
                </a:spcAft>
                <a:buNone/>
              </a:pPr>
              <a:r>
                <a:rPr lang="en" b="1">
                  <a:solidFill>
                    <a:schemeClr val="dk1"/>
                  </a:solidFill>
                  <a:latin typeface="Raleway"/>
                  <a:ea typeface="Raleway"/>
                  <a:cs typeface="Raleway"/>
                  <a:sym typeface="Raleway"/>
                </a:rPr>
                <a:t>Coos County does not produce a voter pamphlet, however during state and federal elections the state does. </a:t>
              </a:r>
              <a:endParaRPr b="1">
                <a:solidFill>
                  <a:schemeClr val="dk1"/>
                </a:solidFill>
                <a:latin typeface="Raleway"/>
                <a:ea typeface="Raleway"/>
                <a:cs typeface="Raleway"/>
                <a:sym typeface="Raleway"/>
              </a:endParaRPr>
            </a:p>
          </p:txBody>
        </p:sp>
      </p:grpSp>
      <p:sp>
        <p:nvSpPr>
          <p:cNvPr id="97" name="Google Shape;97;p15"/>
          <p:cNvSpPr txBox="1"/>
          <p:nvPr/>
        </p:nvSpPr>
        <p:spPr>
          <a:xfrm>
            <a:off x="6885575" y="625438"/>
            <a:ext cx="20037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dk2"/>
                </a:solidFill>
                <a:latin typeface="Lato"/>
                <a:ea typeface="Lato"/>
                <a:cs typeface="Lato"/>
                <a:sym typeface="Lato"/>
              </a:rPr>
              <a:t>Candidates must submit their own statement to the voter pamphlet and sometimes they choose not to. </a:t>
            </a:r>
            <a:endParaRPr sz="1500">
              <a:solidFill>
                <a:schemeClr val="dk2"/>
              </a:solidFill>
              <a:latin typeface="Lato"/>
              <a:ea typeface="Lato"/>
              <a:cs typeface="Lato"/>
              <a:sym typeface="Lato"/>
            </a:endParaRPr>
          </a:p>
        </p:txBody>
      </p:sp>
      <p:sp>
        <p:nvSpPr>
          <p:cNvPr id="98" name="Google Shape;98;p15"/>
          <p:cNvSpPr txBox="1"/>
          <p:nvPr/>
        </p:nvSpPr>
        <p:spPr>
          <a:xfrm>
            <a:off x="4724850" y="2766125"/>
            <a:ext cx="20037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dk2"/>
                </a:solidFill>
                <a:latin typeface="Lato"/>
                <a:ea typeface="Lato"/>
                <a:cs typeface="Lato"/>
                <a:sym typeface="Lato"/>
              </a:rPr>
              <a:t>There is no voter pamphlet for Special District elections, but candidate filings may be viewed on our website. </a:t>
            </a:r>
            <a:endParaRPr sz="1500">
              <a:solidFill>
                <a:schemeClr val="dk2"/>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2"/>
        <p:cNvGrpSpPr/>
        <p:nvPr/>
      </p:nvGrpSpPr>
      <p:grpSpPr>
        <a:xfrm>
          <a:off x="0" y="0"/>
          <a:ext cx="0" cy="0"/>
          <a:chOff x="0" y="0"/>
          <a:chExt cx="0" cy="0"/>
        </a:xfrm>
      </p:grpSpPr>
      <p:pic>
        <p:nvPicPr>
          <p:cNvPr id="103" name="Google Shape;103;p16"/>
          <p:cNvPicPr preferRelativeResize="0"/>
          <p:nvPr/>
        </p:nvPicPr>
        <p:blipFill>
          <a:blip r:embed="rId3">
            <a:alphaModFix/>
          </a:blip>
          <a:stretch>
            <a:fillRect/>
          </a:stretch>
        </p:blipFill>
        <p:spPr>
          <a:xfrm>
            <a:off x="484500" y="162737"/>
            <a:ext cx="4254600" cy="4818038"/>
          </a:xfrm>
          <a:prstGeom prst="rect">
            <a:avLst/>
          </a:prstGeom>
          <a:noFill/>
          <a:ln>
            <a:noFill/>
          </a:ln>
        </p:spPr>
      </p:pic>
      <p:pic>
        <p:nvPicPr>
          <p:cNvPr id="104" name="Google Shape;104;p16" descr="Piece of duct tape sticking a note to the slide"/>
          <p:cNvPicPr preferRelativeResize="0"/>
          <p:nvPr/>
        </p:nvPicPr>
        <p:blipFill rotWithShape="1">
          <a:blip r:embed="rId4">
            <a:alphaModFix/>
          </a:blip>
          <a:srcRect l="9245" t="5926" r="2118" b="10012"/>
          <a:stretch/>
        </p:blipFill>
        <p:spPr>
          <a:xfrm rot="154828">
            <a:off x="1276100" y="209001"/>
            <a:ext cx="2072000" cy="736050"/>
          </a:xfrm>
          <a:prstGeom prst="rect">
            <a:avLst/>
          </a:prstGeom>
          <a:noFill/>
          <a:ln>
            <a:noFill/>
          </a:ln>
        </p:spPr>
      </p:pic>
      <p:sp>
        <p:nvSpPr>
          <p:cNvPr id="105" name="Google Shape;105;p16"/>
          <p:cNvSpPr txBox="1"/>
          <p:nvPr/>
        </p:nvSpPr>
        <p:spPr>
          <a:xfrm>
            <a:off x="854850" y="8007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a:solidFill>
                  <a:schemeClr val="lt2"/>
                </a:solidFill>
                <a:latin typeface="Raleway"/>
                <a:ea typeface="Raleway"/>
                <a:cs typeface="Raleway"/>
                <a:sym typeface="Raleway"/>
              </a:rPr>
              <a:t>Ballot Design</a:t>
            </a:r>
            <a:endParaRPr sz="3000" b="1">
              <a:solidFill>
                <a:schemeClr val="lt2"/>
              </a:solidFill>
              <a:latin typeface="Raleway"/>
              <a:ea typeface="Raleway"/>
              <a:cs typeface="Raleway"/>
              <a:sym typeface="Raleway"/>
            </a:endParaRPr>
          </a:p>
        </p:txBody>
      </p:sp>
      <p:sp>
        <p:nvSpPr>
          <p:cNvPr id="106" name="Google Shape;106;p16"/>
          <p:cNvSpPr txBox="1">
            <a:spLocks noGrp="1"/>
          </p:cNvSpPr>
          <p:nvPr>
            <p:ph type="body" idx="4294967295"/>
          </p:nvPr>
        </p:nvSpPr>
        <p:spPr>
          <a:xfrm>
            <a:off x="798150" y="1442274"/>
            <a:ext cx="3432900" cy="212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300">
                <a:solidFill>
                  <a:srgbClr val="FF0000"/>
                </a:solidFill>
                <a:highlight>
                  <a:srgbClr val="FFFFFF"/>
                </a:highlight>
                <a:latin typeface="Arial"/>
                <a:ea typeface="Arial"/>
                <a:cs typeface="Arial"/>
                <a:sym typeface="Arial"/>
              </a:rPr>
              <a:t>Your ballot begins. . .</a:t>
            </a:r>
            <a:endParaRPr sz="1300">
              <a:solidFill>
                <a:srgbClr val="FF0000"/>
              </a:solidFill>
              <a:highlight>
                <a:srgbClr val="FFFFFF"/>
              </a:highlight>
              <a:latin typeface="Arial"/>
              <a:ea typeface="Arial"/>
              <a:cs typeface="Arial"/>
              <a:sym typeface="Arial"/>
            </a:endParaRPr>
          </a:p>
          <a:p>
            <a:pPr marL="0" lvl="0" indent="0" algn="l" rtl="0">
              <a:spcBef>
                <a:spcPts val="1100"/>
              </a:spcBef>
              <a:spcAft>
                <a:spcPts val="0"/>
              </a:spcAft>
              <a:buClr>
                <a:schemeClr val="dk2"/>
              </a:buClr>
              <a:buSzPts val="1100"/>
              <a:buFont typeface="Arial"/>
              <a:buNone/>
            </a:pPr>
            <a:r>
              <a:rPr lang="en" sz="1300">
                <a:solidFill>
                  <a:srgbClr val="FF0000"/>
                </a:solidFill>
                <a:highlight>
                  <a:srgbClr val="FFFFFF"/>
                </a:highlight>
                <a:latin typeface="Arial"/>
                <a:ea typeface="Arial"/>
                <a:cs typeface="Arial"/>
                <a:sym typeface="Arial"/>
              </a:rPr>
              <a:t>Your ballot is prepared in our office about 50 days before the election by full-time election staff and a proof is sent to the printing and mailing company. This allows time for absentee mailing and general mailing. General mailing is 20 days before the election, as required by Oregon statute.</a:t>
            </a:r>
            <a:endParaRPr sz="1300">
              <a:solidFill>
                <a:srgbClr val="FF0000"/>
              </a:solidFill>
              <a:highlight>
                <a:srgbClr val="FFFFFF"/>
              </a:highlight>
              <a:latin typeface="Arial"/>
              <a:ea typeface="Arial"/>
              <a:cs typeface="Arial"/>
              <a:sym typeface="Arial"/>
            </a:endParaRPr>
          </a:p>
          <a:p>
            <a:pPr marL="0" lvl="0" indent="0" algn="l" rtl="0">
              <a:spcBef>
                <a:spcPts val="1100"/>
              </a:spcBef>
              <a:spcAft>
                <a:spcPts val="1200"/>
              </a:spcAft>
              <a:buNone/>
            </a:pPr>
            <a:endParaRPr sz="1200" u="sng">
              <a:solidFill>
                <a:schemeClr val="dk1"/>
              </a:solidFill>
              <a:latin typeface="Raleway"/>
              <a:ea typeface="Raleway"/>
              <a:cs typeface="Raleway"/>
              <a:sym typeface="Raleway"/>
            </a:endParaRPr>
          </a:p>
        </p:txBody>
      </p:sp>
      <p:sp>
        <p:nvSpPr>
          <p:cNvPr id="107" name="Google Shape;107;p16"/>
          <p:cNvSpPr txBox="1"/>
          <p:nvPr/>
        </p:nvSpPr>
        <p:spPr>
          <a:xfrm>
            <a:off x="5314125" y="902125"/>
            <a:ext cx="3150300" cy="32016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457200" lvl="0" indent="-317500" algn="l" rtl="0">
              <a:spcBef>
                <a:spcPts val="0"/>
              </a:spcBef>
              <a:spcAft>
                <a:spcPts val="0"/>
              </a:spcAft>
              <a:buClr>
                <a:schemeClr val="dk2"/>
              </a:buClr>
              <a:buSzPts val="1400"/>
              <a:buFont typeface="Lato"/>
              <a:buChar char="★"/>
            </a:pPr>
            <a:r>
              <a:rPr lang="en">
                <a:solidFill>
                  <a:schemeClr val="dk2"/>
                </a:solidFill>
                <a:latin typeface="Lato"/>
                <a:ea typeface="Lato"/>
                <a:cs typeface="Lato"/>
                <a:sym typeface="Lato"/>
              </a:rPr>
              <a:t>If you update your voter registration, make a change at the DMV or move in the two months before an election you may receive multiple ballots. This is because the original ballot is included in the general mailing proof that is made 50 days before the election. A reissued ballot is created when you made the change. Be sure to read the note included and reach out to our office with questions.</a:t>
            </a:r>
            <a:endParaRPr sz="1800">
              <a:solidFill>
                <a:schemeClr val="dk2"/>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283100" y="485950"/>
            <a:ext cx="8622300" cy="441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accent5"/>
                </a:solidFill>
              </a:rPr>
              <a:t>Ballots are Mailed to Voters </a:t>
            </a:r>
            <a:endParaRPr sz="4600">
              <a:solidFill>
                <a:schemeClr val="accent5"/>
              </a:solidFill>
            </a:endParaRPr>
          </a:p>
          <a:p>
            <a:pPr marL="457200" lvl="0" indent="-361950" algn="l" rtl="0">
              <a:spcBef>
                <a:spcPts val="1000"/>
              </a:spcBef>
              <a:spcAft>
                <a:spcPts val="0"/>
              </a:spcAft>
              <a:buClr>
                <a:schemeClr val="accent5"/>
              </a:buClr>
              <a:buSzPts val="2100"/>
              <a:buChar char="★"/>
            </a:pPr>
            <a:r>
              <a:rPr lang="en" sz="2100">
                <a:solidFill>
                  <a:schemeClr val="accent5"/>
                </a:solidFill>
              </a:rPr>
              <a:t>Approx. 2 weeks before an election ballots are mailed.</a:t>
            </a:r>
            <a:endParaRPr sz="2100">
              <a:solidFill>
                <a:schemeClr val="accent5"/>
              </a:solidFill>
            </a:endParaRPr>
          </a:p>
          <a:p>
            <a:pPr marL="457200" lvl="0" indent="-361950" algn="l" rtl="0">
              <a:spcBef>
                <a:spcPts val="0"/>
              </a:spcBef>
              <a:spcAft>
                <a:spcPts val="0"/>
              </a:spcAft>
              <a:buSzPts val="2100"/>
              <a:buChar char="★"/>
            </a:pPr>
            <a:r>
              <a:rPr lang="en" sz="2100"/>
              <a:t>If you do not receive your ballot after one full week, call our office at 541-396-7610 and we can help.</a:t>
            </a:r>
            <a:endParaRPr sz="2100"/>
          </a:p>
          <a:p>
            <a:pPr marL="457200" lvl="0" indent="-361950" algn="l" rtl="0">
              <a:spcBef>
                <a:spcPts val="0"/>
              </a:spcBef>
              <a:spcAft>
                <a:spcPts val="0"/>
              </a:spcAft>
              <a:buSzPts val="2100"/>
              <a:buChar char="★"/>
            </a:pPr>
            <a:r>
              <a:rPr lang="en" sz="2100"/>
              <a:t>If you receive someone’s ballot whom no longer lives at your address or you know has died, “write does </a:t>
            </a:r>
            <a:endParaRPr sz="2100"/>
          </a:p>
          <a:p>
            <a:pPr marL="457200" lvl="0" indent="0" algn="l" rtl="0">
              <a:spcBef>
                <a:spcPts val="1000"/>
              </a:spcBef>
              <a:spcAft>
                <a:spcPts val="0"/>
              </a:spcAft>
              <a:buNone/>
            </a:pPr>
            <a:r>
              <a:rPr lang="en" sz="2100"/>
              <a:t>not live here” or “deceased” and place </a:t>
            </a:r>
            <a:endParaRPr sz="2100"/>
          </a:p>
          <a:p>
            <a:pPr marL="457200" lvl="0" indent="0" algn="l" rtl="0">
              <a:spcBef>
                <a:spcPts val="1000"/>
              </a:spcBef>
              <a:spcAft>
                <a:spcPts val="0"/>
              </a:spcAft>
              <a:buNone/>
            </a:pPr>
            <a:r>
              <a:rPr lang="en" sz="2100"/>
              <a:t>it back in the mail and it will come back </a:t>
            </a:r>
            <a:endParaRPr sz="2100"/>
          </a:p>
          <a:p>
            <a:pPr marL="457200" lvl="0" indent="0" algn="l" rtl="0">
              <a:spcBef>
                <a:spcPts val="1000"/>
              </a:spcBef>
              <a:spcAft>
                <a:spcPts val="0"/>
              </a:spcAft>
              <a:buNone/>
            </a:pPr>
            <a:r>
              <a:rPr lang="en" sz="2100"/>
              <a:t>to our office so we can remove them.</a:t>
            </a:r>
            <a:endParaRPr sz="2100"/>
          </a:p>
          <a:p>
            <a:pPr marL="457200" lvl="0" indent="0" algn="l" rtl="0">
              <a:spcBef>
                <a:spcPts val="1000"/>
              </a:spcBef>
              <a:spcAft>
                <a:spcPts val="1000"/>
              </a:spcAft>
              <a:buNone/>
            </a:pPr>
            <a:r>
              <a:rPr lang="en" sz="1700">
                <a:solidFill>
                  <a:schemeClr val="dk1"/>
                </a:solidFill>
              </a:rPr>
              <a:t>*It is against the law to hold onto someone else’s mail.</a:t>
            </a:r>
            <a:endParaRPr sz="1700">
              <a:solidFill>
                <a:schemeClr val="dk1"/>
              </a:solidFill>
            </a:endParaRPr>
          </a:p>
        </p:txBody>
      </p:sp>
      <p:grpSp>
        <p:nvGrpSpPr>
          <p:cNvPr id="113" name="Google Shape;113;p17"/>
          <p:cNvGrpSpPr/>
          <p:nvPr/>
        </p:nvGrpSpPr>
        <p:grpSpPr>
          <a:xfrm>
            <a:off x="6766450" y="2842750"/>
            <a:ext cx="2212050" cy="2007152"/>
            <a:chOff x="6803275" y="427452"/>
            <a:chExt cx="2212050" cy="2949092"/>
          </a:xfrm>
        </p:grpSpPr>
        <p:pic>
          <p:nvPicPr>
            <p:cNvPr id="114" name="Google Shape;114;p17"/>
            <p:cNvPicPr preferRelativeResize="0"/>
            <p:nvPr/>
          </p:nvPicPr>
          <p:blipFill>
            <a:blip r:embed="rId3">
              <a:alphaModFix/>
            </a:blip>
            <a:stretch>
              <a:fillRect/>
            </a:stretch>
          </p:blipFill>
          <p:spPr>
            <a:xfrm>
              <a:off x="6803275" y="427452"/>
              <a:ext cx="2212050" cy="2816669"/>
            </a:xfrm>
            <a:prstGeom prst="rect">
              <a:avLst/>
            </a:prstGeom>
            <a:noFill/>
            <a:ln>
              <a:noFill/>
            </a:ln>
          </p:spPr>
        </p:pic>
        <p:pic>
          <p:nvPicPr>
            <p:cNvPr id="115" name="Google Shape;115;p17" descr="Piece of duct tape sticking a note to the slide"/>
            <p:cNvPicPr preferRelativeResize="0"/>
            <p:nvPr/>
          </p:nvPicPr>
          <p:blipFill rotWithShape="1">
            <a:blip r:embed="rId4">
              <a:alphaModFix/>
            </a:blip>
            <a:srcRect l="9245" t="5926" r="2118" b="10012"/>
            <a:stretch/>
          </p:blipFill>
          <p:spPr>
            <a:xfrm rot="154826">
              <a:off x="7325813" y="451523"/>
              <a:ext cx="1077273" cy="382687"/>
            </a:xfrm>
            <a:prstGeom prst="rect">
              <a:avLst/>
            </a:prstGeom>
            <a:noFill/>
            <a:ln>
              <a:noFill/>
            </a:ln>
          </p:spPr>
        </p:pic>
        <p:sp>
          <p:nvSpPr>
            <p:cNvPr id="116" name="Google Shape;116;p17"/>
            <p:cNvSpPr txBox="1"/>
            <p:nvPr/>
          </p:nvSpPr>
          <p:spPr>
            <a:xfrm>
              <a:off x="6944800" y="702944"/>
              <a:ext cx="1929000" cy="267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0"/>
                </a:spcAft>
                <a:buNone/>
              </a:pPr>
              <a:r>
                <a:rPr lang="en" sz="1200">
                  <a:solidFill>
                    <a:schemeClr val="dk2"/>
                  </a:solidFill>
                  <a:latin typeface="Raleway"/>
                  <a:ea typeface="Raleway"/>
                  <a:cs typeface="Raleway"/>
                  <a:sym typeface="Raleway"/>
                </a:rPr>
                <a:t>If you need an absentee ballot check out this link:</a:t>
              </a:r>
              <a:endParaRPr sz="1200">
                <a:solidFill>
                  <a:schemeClr val="dk2"/>
                </a:solidFill>
                <a:latin typeface="Raleway"/>
                <a:ea typeface="Raleway"/>
                <a:cs typeface="Raleway"/>
                <a:sym typeface="Raleway"/>
              </a:endParaRPr>
            </a:p>
            <a:p>
              <a:pPr marL="0" lvl="0" indent="0" algn="l" rtl="0">
                <a:spcBef>
                  <a:spcPts val="800"/>
                </a:spcBef>
                <a:spcAft>
                  <a:spcPts val="0"/>
                </a:spcAft>
                <a:buNone/>
              </a:pPr>
              <a:r>
                <a:rPr lang="en" sz="1200" u="sng">
                  <a:solidFill>
                    <a:schemeClr val="hlink"/>
                  </a:solidFill>
                  <a:latin typeface="Raleway"/>
                  <a:ea typeface="Raleway"/>
                  <a:cs typeface="Raleway"/>
                  <a:sym typeface="Raleway"/>
                  <a:hlinkClick r:id="rId5"/>
                </a:rPr>
                <a:t>https://co.coos.or.us/files/c5fb3da4d/SEL111.pdf</a:t>
              </a:r>
              <a:endParaRPr sz="1200">
                <a:solidFill>
                  <a:schemeClr val="dk2"/>
                </a:solidFill>
                <a:latin typeface="Raleway"/>
                <a:ea typeface="Raleway"/>
                <a:cs typeface="Raleway"/>
                <a:sym typeface="Raleway"/>
              </a:endParaRPr>
            </a:p>
            <a:p>
              <a:pPr marL="0" lvl="0" indent="0" algn="l" rtl="0">
                <a:spcBef>
                  <a:spcPts val="800"/>
                </a:spcBef>
                <a:spcAft>
                  <a:spcPts val="0"/>
                </a:spcAft>
                <a:buNone/>
              </a:pPr>
              <a:endParaRPr sz="1200">
                <a:solidFill>
                  <a:schemeClr val="dk2"/>
                </a:solidFill>
                <a:latin typeface="Raleway"/>
                <a:ea typeface="Raleway"/>
                <a:cs typeface="Raleway"/>
                <a:sym typeface="Raleway"/>
              </a:endParaRPr>
            </a:p>
            <a:p>
              <a:pPr marL="0" lvl="0" indent="0" algn="l" rtl="0">
                <a:spcBef>
                  <a:spcPts val="800"/>
                </a:spcBef>
                <a:spcAft>
                  <a:spcPts val="800"/>
                </a:spcAft>
                <a:buNone/>
              </a:pPr>
              <a:endParaRPr sz="1200">
                <a:solidFill>
                  <a:schemeClr val="dk2"/>
                </a:solidFill>
                <a:latin typeface="Raleway"/>
                <a:ea typeface="Raleway"/>
                <a:cs typeface="Raleway"/>
                <a:sym typeface="Raleway"/>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txBox="1">
            <a:spLocks noGrp="1"/>
          </p:cNvSpPr>
          <p:nvPr>
            <p:ph type="title"/>
          </p:nvPr>
        </p:nvSpPr>
        <p:spPr>
          <a:xfrm>
            <a:off x="275625" y="525251"/>
            <a:ext cx="6244200" cy="413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Voting </a:t>
            </a:r>
            <a:endParaRPr/>
          </a:p>
          <a:p>
            <a:pPr marL="457200" lvl="0"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Making Selections</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Fill in the oval by your choice with a black or blue ink pen</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Voting all contests is not required</a:t>
            </a:r>
            <a:endParaRPr sz="1200" b="0">
              <a:solidFill>
                <a:srgbClr val="333333"/>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Optional Write-in</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To add a candidate, fill in the oval and print the name clearly</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For a write-in to count, it must be a name</a:t>
            </a:r>
            <a:endParaRPr sz="1200" b="0">
              <a:solidFill>
                <a:srgbClr val="333333"/>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Check for Errors</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If you make an error, draw a line through the entire choice you do not want, and fill in the oval next to the choice you do want</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If you vote for more options than are allowed, your vote will not count for that candidate or measure</a:t>
            </a:r>
            <a:endParaRPr sz="1200" b="0">
              <a:solidFill>
                <a:srgbClr val="333333"/>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If you still have questions, feel free to contact us</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Email:	                </a:t>
            </a:r>
            <a:r>
              <a:rPr lang="en" sz="1200" b="0" u="sng">
                <a:solidFill>
                  <a:srgbClr val="3D5338"/>
                </a:solidFill>
                <a:highlight>
                  <a:srgbClr val="FFFFFF"/>
                </a:highlight>
                <a:latin typeface="Arial"/>
                <a:ea typeface="Arial"/>
                <a:cs typeface="Arial"/>
                <a:sym typeface="Arial"/>
              </a:rPr>
              <a:t>elections@co.coos.or.us</a:t>
            </a:r>
            <a:endParaRPr sz="1200" b="0" u="sng">
              <a:solidFill>
                <a:srgbClr val="3D5338"/>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Phone:                  (541) 396-7610</a:t>
            </a:r>
            <a:endParaRPr sz="1200" b="0">
              <a:solidFill>
                <a:srgbClr val="333333"/>
              </a:solidFill>
              <a:highlight>
                <a:srgbClr val="FFFFFF"/>
              </a:highlight>
              <a:latin typeface="Arial"/>
              <a:ea typeface="Arial"/>
              <a:cs typeface="Arial"/>
              <a:sym typeface="Arial"/>
            </a:endParaRPr>
          </a:p>
          <a:p>
            <a:pPr marL="914400" lvl="1" indent="-304800" algn="l" rtl="0">
              <a:lnSpc>
                <a:spcPct val="115000"/>
              </a:lnSpc>
              <a:spcBef>
                <a:spcPts val="0"/>
              </a:spcBef>
              <a:spcAft>
                <a:spcPts val="0"/>
              </a:spcAft>
              <a:buClr>
                <a:srgbClr val="333333"/>
              </a:buClr>
              <a:buSzPts val="1200"/>
              <a:buFont typeface="Arial"/>
              <a:buChar char="○"/>
            </a:pPr>
            <a:r>
              <a:rPr lang="en" sz="1200" b="0">
                <a:solidFill>
                  <a:srgbClr val="333333"/>
                </a:solidFill>
                <a:highlight>
                  <a:srgbClr val="FFFFFF"/>
                </a:highlight>
                <a:latin typeface="Arial"/>
                <a:ea typeface="Arial"/>
                <a:cs typeface="Arial"/>
                <a:sym typeface="Arial"/>
              </a:rPr>
              <a:t>In Person:     	    250 N Baxter St, Coquille, OR 97423</a:t>
            </a:r>
            <a:endParaRPr sz="1200" b="0">
              <a:solidFill>
                <a:srgbClr val="333333"/>
              </a:solidFill>
              <a:highlight>
                <a:srgbClr val="FFFFFF"/>
              </a:highlight>
              <a:latin typeface="Arial"/>
              <a:ea typeface="Arial"/>
              <a:cs typeface="Arial"/>
              <a:sym typeface="Arial"/>
            </a:endParaRPr>
          </a:p>
          <a:p>
            <a:pPr marL="0" lvl="0" indent="0" algn="l" rtl="0">
              <a:spcBef>
                <a:spcPts val="1100"/>
              </a:spcBef>
              <a:spcAft>
                <a:spcPts val="0"/>
              </a:spcAft>
              <a:buNone/>
            </a:pPr>
            <a:endParaRPr sz="2500"/>
          </a:p>
        </p:txBody>
      </p:sp>
      <p:grpSp>
        <p:nvGrpSpPr>
          <p:cNvPr id="122" name="Google Shape;122;p18"/>
          <p:cNvGrpSpPr/>
          <p:nvPr/>
        </p:nvGrpSpPr>
        <p:grpSpPr>
          <a:xfrm>
            <a:off x="6781388" y="2464035"/>
            <a:ext cx="2212050" cy="2537076"/>
            <a:chOff x="6803275" y="395363"/>
            <a:chExt cx="2212050" cy="2537076"/>
          </a:xfrm>
        </p:grpSpPr>
        <p:pic>
          <p:nvPicPr>
            <p:cNvPr id="123" name="Google Shape;123;p18"/>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124" name="Google Shape;124;p18" descr="Piece of duct tape sticking a note to the slide"/>
            <p:cNvPicPr preferRelativeResize="0"/>
            <p:nvPr/>
          </p:nvPicPr>
          <p:blipFill rotWithShape="1">
            <a:blip r:embed="rId4">
              <a:alphaModFix/>
            </a:blip>
            <a:srcRect l="9245" t="5926" r="2118" b="10012"/>
            <a:stretch/>
          </p:blipFill>
          <p:spPr>
            <a:xfrm rot="154826">
              <a:off x="7370663" y="419419"/>
              <a:ext cx="1077273" cy="382687"/>
            </a:xfrm>
            <a:prstGeom prst="rect">
              <a:avLst/>
            </a:prstGeom>
            <a:noFill/>
            <a:ln>
              <a:noFill/>
            </a:ln>
          </p:spPr>
        </p:pic>
        <p:sp>
          <p:nvSpPr>
            <p:cNvPr id="125" name="Google Shape;125;p18"/>
            <p:cNvSpPr txBox="1"/>
            <p:nvPr/>
          </p:nvSpPr>
          <p:spPr>
            <a:xfrm>
              <a:off x="6944788" y="72908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500" b="1">
                  <a:solidFill>
                    <a:schemeClr val="dk1"/>
                  </a:solidFill>
                  <a:latin typeface="Lato"/>
                  <a:ea typeface="Lato"/>
                  <a:cs typeface="Lato"/>
                  <a:sym typeface="Lato"/>
                </a:rPr>
                <a:t>TIP: </a:t>
              </a:r>
              <a:endParaRPr sz="1500" b="1">
                <a:solidFill>
                  <a:schemeClr val="dk1"/>
                </a:solidFill>
                <a:latin typeface="Lato"/>
                <a:ea typeface="Lato"/>
                <a:cs typeface="Lato"/>
                <a:sym typeface="Lato"/>
              </a:endParaRPr>
            </a:p>
            <a:p>
              <a:pPr marL="0" lvl="0" indent="0" algn="l" rtl="0">
                <a:spcBef>
                  <a:spcPts val="0"/>
                </a:spcBef>
                <a:spcAft>
                  <a:spcPts val="0"/>
                </a:spcAft>
                <a:buClr>
                  <a:schemeClr val="dk2"/>
                </a:buClr>
                <a:buSzPts val="1100"/>
                <a:buFont typeface="Arial"/>
                <a:buNone/>
              </a:pPr>
              <a:r>
                <a:rPr lang="en" sz="1500">
                  <a:solidFill>
                    <a:schemeClr val="dk1"/>
                  </a:solidFill>
                  <a:latin typeface="Lato"/>
                  <a:ea typeface="Lato"/>
                  <a:cs typeface="Lato"/>
                  <a:sym typeface="Lato"/>
                </a:rPr>
                <a:t>Sign your ballot however you typically sign. If you are not sure, check your driver’s license to see how you signed at the DMV.</a:t>
              </a:r>
              <a:endParaRPr sz="1500">
                <a:solidFill>
                  <a:schemeClr val="dk1"/>
                </a:solidFill>
                <a:latin typeface="Lato"/>
                <a:ea typeface="Lato"/>
                <a:cs typeface="Lato"/>
                <a:sym typeface="Lato"/>
              </a:endParaRPr>
            </a:p>
            <a:p>
              <a:pPr marL="0" lvl="0" indent="0" algn="l" rtl="0">
                <a:spcBef>
                  <a:spcPts val="0"/>
                </a:spcBef>
                <a:spcAft>
                  <a:spcPts val="0"/>
                </a:spcAft>
                <a:buNone/>
              </a:pPr>
              <a:endParaRPr b="1">
                <a:solidFill>
                  <a:schemeClr val="dk1"/>
                </a:solidFill>
                <a:latin typeface="Raleway"/>
                <a:ea typeface="Raleway"/>
                <a:cs typeface="Raleway"/>
                <a:sym typeface="Raleway"/>
              </a:endParaRPr>
            </a:p>
            <a:p>
              <a:pPr marL="0" lvl="0" indent="0" algn="l" rtl="0">
                <a:spcBef>
                  <a:spcPts val="800"/>
                </a:spcBef>
                <a:spcAft>
                  <a:spcPts val="800"/>
                </a:spcAft>
                <a:buNone/>
              </a:pPr>
              <a:endParaRPr sz="1200" b="1">
                <a:solidFill>
                  <a:schemeClr val="dk1"/>
                </a:solidFill>
                <a:latin typeface="Raleway"/>
                <a:ea typeface="Raleway"/>
                <a:cs typeface="Raleway"/>
                <a:sym typeface="Raleway"/>
              </a:endParaRPr>
            </a:p>
          </p:txBody>
        </p:sp>
      </p:grpSp>
      <p:pic>
        <p:nvPicPr>
          <p:cNvPr id="126" name="Google Shape;126;p18" descr="a bumper sticker that says i voted early (Provided by Tenor)"/>
          <p:cNvPicPr preferRelativeResize="0"/>
          <p:nvPr/>
        </p:nvPicPr>
        <p:blipFill>
          <a:blip r:embed="rId5">
            <a:alphaModFix/>
          </a:blip>
          <a:stretch>
            <a:fillRect/>
          </a:stretch>
        </p:blipFill>
        <p:spPr>
          <a:xfrm>
            <a:off x="6982813" y="276575"/>
            <a:ext cx="1809225" cy="1809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283100" y="712150"/>
            <a:ext cx="8631600" cy="412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Returning Your Ballot</a:t>
            </a:r>
            <a:endParaRPr/>
          </a:p>
          <a:p>
            <a:pPr marL="0" lvl="0" indent="0" algn="l" rtl="0">
              <a:spcBef>
                <a:spcPts val="0"/>
              </a:spcBef>
              <a:spcAft>
                <a:spcPts val="0"/>
              </a:spcAft>
              <a:buNone/>
            </a:pPr>
            <a:r>
              <a:rPr lang="en" sz="1400">
                <a:solidFill>
                  <a:schemeClr val="accent5"/>
                </a:solidFill>
              </a:rPr>
              <a:t>After voting your ballot and placing it back in it’s envelope, </a:t>
            </a:r>
            <a:r>
              <a:rPr lang="en" sz="1400" u="sng">
                <a:solidFill>
                  <a:schemeClr val="accent5"/>
                </a:solidFill>
              </a:rPr>
              <a:t>MAKE SURE THAT YOU SIGNED IT!</a:t>
            </a:r>
            <a:endParaRPr sz="1400" u="sng">
              <a:solidFill>
                <a:schemeClr val="accent5"/>
              </a:solidFill>
            </a:endParaRPr>
          </a:p>
          <a:p>
            <a:pPr marL="0" lvl="0" indent="0" algn="l" rtl="0">
              <a:spcBef>
                <a:spcPts val="0"/>
              </a:spcBef>
              <a:spcAft>
                <a:spcPts val="0"/>
              </a:spcAft>
              <a:buNone/>
            </a:pPr>
            <a:endParaRPr sz="1400">
              <a:solidFill>
                <a:schemeClr val="accent5"/>
              </a:solidFill>
            </a:endParaRPr>
          </a:p>
          <a:p>
            <a:pPr marL="0" lvl="0" indent="0" algn="ctr" rtl="0">
              <a:spcBef>
                <a:spcPts val="0"/>
              </a:spcBef>
              <a:spcAft>
                <a:spcPts val="0"/>
              </a:spcAft>
              <a:buNone/>
            </a:pPr>
            <a:r>
              <a:rPr lang="en" sz="1500" u="sng"/>
              <a:t>Return Options</a:t>
            </a:r>
            <a:endParaRPr sz="1500" u="sng"/>
          </a:p>
          <a:p>
            <a:pPr marL="0" lvl="0" indent="0" algn="l" rtl="0">
              <a:spcBef>
                <a:spcPts val="0"/>
              </a:spcBef>
              <a:spcAft>
                <a:spcPts val="0"/>
              </a:spcAft>
              <a:buNone/>
            </a:pPr>
            <a:r>
              <a:rPr lang="en" sz="1500"/>
              <a:t>Ballot Box: </a:t>
            </a:r>
            <a:r>
              <a:rPr lang="en" sz="1500">
                <a:solidFill>
                  <a:schemeClr val="accent5"/>
                </a:solidFill>
              </a:rPr>
              <a:t>Coquille-Courthouse, Bandon-Library, Myrtle Point-City Hall, Lakeside-City Hall, Powers-Library, Coos Bay-City Hall, North Bend-Library </a:t>
            </a:r>
            <a:endParaRPr sz="1500">
              <a:solidFill>
                <a:schemeClr val="accent5"/>
              </a:solidFill>
            </a:endParaRPr>
          </a:p>
          <a:p>
            <a:pPr marL="0" lvl="0" indent="0" algn="l" rtl="0">
              <a:spcBef>
                <a:spcPts val="0"/>
              </a:spcBef>
              <a:spcAft>
                <a:spcPts val="0"/>
              </a:spcAft>
              <a:buNone/>
            </a:pPr>
            <a:r>
              <a:rPr lang="en" sz="1500" u="sng">
                <a:solidFill>
                  <a:schemeClr val="hlink"/>
                </a:solidFill>
                <a:hlinkClick r:id="rId3"/>
              </a:rPr>
              <a:t>https://co.coos.or.us/drop-site-locations</a:t>
            </a:r>
            <a:r>
              <a:rPr lang="en" sz="1500">
                <a:solidFill>
                  <a:schemeClr val="accent5"/>
                </a:solidFill>
              </a:rPr>
              <a:t> </a:t>
            </a:r>
            <a:r>
              <a:rPr lang="en" sz="1100">
                <a:solidFill>
                  <a:srgbClr val="333333"/>
                </a:solidFill>
                <a:highlight>
                  <a:schemeClr val="lt1"/>
                </a:highlight>
                <a:latin typeface="Arial"/>
                <a:ea typeface="Arial"/>
                <a:cs typeface="Arial"/>
                <a:sym typeface="Arial"/>
              </a:rPr>
              <a:t>During Primary, General and Special District elections, teams of two election couriers of different political parties collect from ballot boxes. </a:t>
            </a:r>
            <a:endParaRPr sz="800">
              <a:solidFill>
                <a:schemeClr val="accent5"/>
              </a:solidFill>
            </a:endParaRPr>
          </a:p>
          <a:p>
            <a:pPr marL="0" lvl="0" indent="0" algn="l" rtl="0">
              <a:spcBef>
                <a:spcPts val="0"/>
              </a:spcBef>
              <a:spcAft>
                <a:spcPts val="0"/>
              </a:spcAft>
              <a:buNone/>
            </a:pPr>
            <a:endParaRPr sz="1500">
              <a:solidFill>
                <a:schemeClr val="accent5"/>
              </a:solidFill>
            </a:endParaRPr>
          </a:p>
          <a:p>
            <a:pPr marL="0" lvl="0" indent="0" algn="l" rtl="0">
              <a:spcBef>
                <a:spcPts val="0"/>
              </a:spcBef>
              <a:spcAft>
                <a:spcPts val="0"/>
              </a:spcAft>
              <a:buNone/>
            </a:pPr>
            <a:r>
              <a:rPr lang="en" sz="1500"/>
              <a:t>Mail: </a:t>
            </a:r>
            <a:r>
              <a:rPr lang="en" sz="1500">
                <a:solidFill>
                  <a:schemeClr val="accent5"/>
                </a:solidFill>
              </a:rPr>
              <a:t>It is recommended that you mail your ballot at least one </a:t>
            </a:r>
            <a:endParaRPr sz="1500">
              <a:solidFill>
                <a:schemeClr val="accent5"/>
              </a:solidFill>
            </a:endParaRPr>
          </a:p>
          <a:p>
            <a:pPr marL="0" lvl="0" indent="0" algn="l" rtl="0">
              <a:spcBef>
                <a:spcPts val="0"/>
              </a:spcBef>
              <a:spcAft>
                <a:spcPts val="0"/>
              </a:spcAft>
              <a:buNone/>
            </a:pPr>
            <a:r>
              <a:rPr lang="en" sz="1500">
                <a:solidFill>
                  <a:schemeClr val="accent5"/>
                </a:solidFill>
              </a:rPr>
              <a:t>week before the election date. If the election is less than a week away,</a:t>
            </a:r>
            <a:endParaRPr sz="1500">
              <a:solidFill>
                <a:schemeClr val="accent5"/>
              </a:solidFill>
            </a:endParaRPr>
          </a:p>
          <a:p>
            <a:pPr marL="0" lvl="0" indent="0" algn="l" rtl="0">
              <a:spcBef>
                <a:spcPts val="0"/>
              </a:spcBef>
              <a:spcAft>
                <a:spcPts val="0"/>
              </a:spcAft>
              <a:buNone/>
            </a:pPr>
            <a:r>
              <a:rPr lang="en" sz="1500">
                <a:solidFill>
                  <a:schemeClr val="accent5"/>
                </a:solidFill>
              </a:rPr>
              <a:t>we recommend using a ballot box. If you choose to use USPS, have </a:t>
            </a:r>
            <a:endParaRPr sz="1500">
              <a:solidFill>
                <a:schemeClr val="accent5"/>
              </a:solidFill>
            </a:endParaRPr>
          </a:p>
          <a:p>
            <a:pPr marL="0" lvl="0" indent="0" algn="l" rtl="0">
              <a:spcBef>
                <a:spcPts val="0"/>
              </a:spcBef>
              <a:spcAft>
                <a:spcPts val="0"/>
              </a:spcAft>
              <a:buNone/>
            </a:pPr>
            <a:r>
              <a:rPr lang="en" sz="1500">
                <a:solidFill>
                  <a:schemeClr val="accent5"/>
                </a:solidFill>
              </a:rPr>
              <a:t>the postal worker date stamp your envelope.</a:t>
            </a:r>
            <a:endParaRPr sz="1500">
              <a:solidFill>
                <a:schemeClr val="accent5"/>
              </a:solidFill>
            </a:endParaRPr>
          </a:p>
          <a:p>
            <a:pPr marL="0" lvl="0" indent="0" algn="l" rtl="0">
              <a:spcBef>
                <a:spcPts val="0"/>
              </a:spcBef>
              <a:spcAft>
                <a:spcPts val="0"/>
              </a:spcAft>
              <a:buNone/>
            </a:pPr>
            <a:endParaRPr sz="1500">
              <a:solidFill>
                <a:schemeClr val="accent5"/>
              </a:solidFill>
            </a:endParaRPr>
          </a:p>
          <a:p>
            <a:pPr marL="0" lvl="0" indent="0" algn="l" rtl="0">
              <a:spcBef>
                <a:spcPts val="0"/>
              </a:spcBef>
              <a:spcAft>
                <a:spcPts val="0"/>
              </a:spcAft>
              <a:buNone/>
            </a:pPr>
            <a:r>
              <a:rPr lang="en" sz="1500">
                <a:solidFill>
                  <a:schemeClr val="accent5"/>
                </a:solidFill>
              </a:rPr>
              <a:t>You may also return your ballot to:</a:t>
            </a:r>
            <a:endParaRPr sz="1500">
              <a:solidFill>
                <a:schemeClr val="accent5"/>
              </a:solidFill>
            </a:endParaRPr>
          </a:p>
          <a:p>
            <a:pPr marL="0" lvl="0" indent="0" algn="l" rtl="0">
              <a:spcBef>
                <a:spcPts val="0"/>
              </a:spcBef>
              <a:spcAft>
                <a:spcPts val="0"/>
              </a:spcAft>
              <a:buNone/>
            </a:pPr>
            <a:r>
              <a:rPr lang="en" sz="1500"/>
              <a:t>Coos County Election Office-Coos County Courthouse</a:t>
            </a:r>
            <a:endParaRPr sz="1500"/>
          </a:p>
          <a:p>
            <a:pPr marL="0" lvl="0" indent="0" algn="l" rtl="0">
              <a:spcBef>
                <a:spcPts val="0"/>
              </a:spcBef>
              <a:spcAft>
                <a:spcPts val="0"/>
              </a:spcAft>
              <a:buNone/>
            </a:pPr>
            <a:endParaRPr sz="1500">
              <a:solidFill>
                <a:schemeClr val="accent5"/>
              </a:solidFill>
            </a:endParaRPr>
          </a:p>
          <a:p>
            <a:pPr marL="0" lvl="0" indent="0" algn="l" rtl="0">
              <a:spcBef>
                <a:spcPts val="0"/>
              </a:spcBef>
              <a:spcAft>
                <a:spcPts val="0"/>
              </a:spcAft>
              <a:buNone/>
            </a:pPr>
            <a:endParaRPr sz="1500">
              <a:solidFill>
                <a:schemeClr val="accent5"/>
              </a:solidFill>
            </a:endParaRPr>
          </a:p>
        </p:txBody>
      </p:sp>
      <p:grpSp>
        <p:nvGrpSpPr>
          <p:cNvPr id="132" name="Google Shape;132;p19"/>
          <p:cNvGrpSpPr/>
          <p:nvPr/>
        </p:nvGrpSpPr>
        <p:grpSpPr>
          <a:xfrm>
            <a:off x="6913320" y="2901425"/>
            <a:ext cx="2055658" cy="2537076"/>
            <a:chOff x="6803275" y="395363"/>
            <a:chExt cx="2212050" cy="2537076"/>
          </a:xfrm>
        </p:grpSpPr>
        <p:pic>
          <p:nvPicPr>
            <p:cNvPr id="133" name="Google Shape;133;p19"/>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id="134" name="Google Shape;134;p19" descr="Piece of duct tape sticking a note to the slide"/>
            <p:cNvPicPr preferRelativeResize="0"/>
            <p:nvPr/>
          </p:nvPicPr>
          <p:blipFill rotWithShape="1">
            <a:blip r:embed="rId5">
              <a:alphaModFix/>
            </a:blip>
            <a:srcRect l="9245" t="5926" r="2118" b="10012"/>
            <a:stretch/>
          </p:blipFill>
          <p:spPr>
            <a:xfrm rot="154826">
              <a:off x="7370663" y="419419"/>
              <a:ext cx="1077273" cy="382687"/>
            </a:xfrm>
            <a:prstGeom prst="rect">
              <a:avLst/>
            </a:prstGeom>
            <a:noFill/>
            <a:ln>
              <a:noFill/>
            </a:ln>
          </p:spPr>
        </p:pic>
        <p:sp>
          <p:nvSpPr>
            <p:cNvPr id="135" name="Google Shape;135;p19"/>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0"/>
                </a:spcAft>
                <a:buClr>
                  <a:schemeClr val="dk2"/>
                </a:buClr>
                <a:buSzPts val="1100"/>
                <a:buFont typeface="Arial"/>
                <a:buNone/>
              </a:pPr>
              <a:r>
                <a:rPr lang="en" sz="1200" b="1">
                  <a:solidFill>
                    <a:schemeClr val="dk2"/>
                  </a:solidFill>
                  <a:latin typeface="Raleway"/>
                  <a:ea typeface="Raleway"/>
                  <a:cs typeface="Raleway"/>
                  <a:sym typeface="Raleway"/>
                </a:rPr>
                <a:t>Vote Early and if you are going to wait until election day, drop it in a ballot box before 8pm to ensure your ballot is received in time</a:t>
              </a:r>
              <a:endParaRPr sz="1200" b="1">
                <a:solidFill>
                  <a:schemeClr val="dk2"/>
                </a:solidFill>
                <a:latin typeface="Raleway"/>
                <a:ea typeface="Raleway"/>
                <a:cs typeface="Raleway"/>
                <a:sym typeface="Raleway"/>
              </a:endParaRPr>
            </a:p>
            <a:p>
              <a:pPr marL="0" lvl="0" indent="0" algn="l" rtl="0">
                <a:spcBef>
                  <a:spcPts val="800"/>
                </a:spcBef>
                <a:spcAft>
                  <a:spcPts val="800"/>
                </a:spcAft>
                <a:buClr>
                  <a:schemeClr val="dk2"/>
                </a:buClr>
                <a:buSzPts val="1100"/>
                <a:buFont typeface="Arial"/>
                <a:buNone/>
              </a:pPr>
              <a:endParaRPr sz="1200" b="1">
                <a:solidFill>
                  <a:schemeClr val="dk2"/>
                </a:solidFill>
                <a:latin typeface="Raleway"/>
                <a:ea typeface="Raleway"/>
                <a:cs typeface="Raleway"/>
                <a:sym typeface="Raleway"/>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5818E"/>
        </a:solidFill>
        <a:effectLst/>
      </p:bgPr>
    </p:bg>
    <p:spTree>
      <p:nvGrpSpPr>
        <p:cNvPr id="1" name="Shape 139"/>
        <p:cNvGrpSpPr/>
        <p:nvPr/>
      </p:nvGrpSpPr>
      <p:grpSpPr>
        <a:xfrm>
          <a:off x="0" y="0"/>
          <a:ext cx="0" cy="0"/>
          <a:chOff x="0" y="0"/>
          <a:chExt cx="0" cy="0"/>
        </a:xfrm>
      </p:grpSpPr>
      <p:sp>
        <p:nvSpPr>
          <p:cNvPr id="140" name="Google Shape;140;p20"/>
          <p:cNvSpPr txBox="1">
            <a:spLocks noGrp="1"/>
          </p:cNvSpPr>
          <p:nvPr>
            <p:ph type="title" idx="4294967295"/>
          </p:nvPr>
        </p:nvSpPr>
        <p:spPr>
          <a:xfrm>
            <a:off x="535775" y="233675"/>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lt1"/>
                </a:solidFill>
              </a:rPr>
              <a:t>Ballot Arrival in Election Office </a:t>
            </a:r>
            <a:endParaRPr sz="2400">
              <a:solidFill>
                <a:schemeClr val="lt1"/>
              </a:solidFill>
            </a:endParaRPr>
          </a:p>
        </p:txBody>
      </p:sp>
      <p:sp>
        <p:nvSpPr>
          <p:cNvPr id="141" name="Google Shape;141;p20"/>
          <p:cNvSpPr txBox="1">
            <a:spLocks noGrp="1"/>
          </p:cNvSpPr>
          <p:nvPr>
            <p:ph type="title" idx="4294967295"/>
          </p:nvPr>
        </p:nvSpPr>
        <p:spPr>
          <a:xfrm>
            <a:off x="535775" y="852175"/>
            <a:ext cx="5197200" cy="4063500"/>
          </a:xfrm>
          <a:prstGeom prst="rect">
            <a:avLst/>
          </a:prstGeom>
        </p:spPr>
        <p:txBody>
          <a:bodyPr spcFirstLastPara="1" wrap="square" lIns="91425" tIns="91425" rIns="91425" bIns="91425" anchor="t" anchorCtr="0">
            <a:noAutofit/>
          </a:bodyPr>
          <a:lstStyle/>
          <a:p>
            <a:pPr marL="457200" lvl="0" indent="-336550" algn="l" rtl="0">
              <a:lnSpc>
                <a:spcPct val="115000"/>
              </a:lnSpc>
              <a:spcBef>
                <a:spcPts val="0"/>
              </a:spcBef>
              <a:spcAft>
                <a:spcPts val="0"/>
              </a:spcAft>
              <a:buSzPts val="1700"/>
              <a:buFont typeface="Lato"/>
              <a:buAutoNum type="arabicPeriod"/>
            </a:pPr>
            <a:r>
              <a:rPr lang="en" sz="1700">
                <a:latin typeface="Lato"/>
                <a:ea typeface="Lato"/>
                <a:cs typeface="Lato"/>
                <a:sym typeface="Lato"/>
              </a:rPr>
              <a:t>Ballots are placed in blue trays that are labeled with the date and location of where they were received from (i.e. specific ballot box location, mail, counter).</a:t>
            </a:r>
            <a:endParaRPr sz="1700">
              <a:latin typeface="Lato"/>
              <a:ea typeface="Lato"/>
              <a:cs typeface="Lato"/>
              <a:sym typeface="Lato"/>
            </a:endParaRPr>
          </a:p>
          <a:p>
            <a:pPr marL="457200" lvl="0" indent="-336550" algn="l" rtl="0">
              <a:lnSpc>
                <a:spcPct val="115000"/>
              </a:lnSpc>
              <a:spcBef>
                <a:spcPts val="0"/>
              </a:spcBef>
              <a:spcAft>
                <a:spcPts val="0"/>
              </a:spcAft>
              <a:buSzPts val="1700"/>
              <a:buFont typeface="Lato"/>
              <a:buAutoNum type="arabicPeriod"/>
            </a:pPr>
            <a:r>
              <a:rPr lang="en" sz="1700">
                <a:latin typeface="Lato"/>
                <a:ea typeface="Lato"/>
                <a:cs typeface="Lato"/>
                <a:sym typeface="Lato"/>
              </a:rPr>
              <a:t>Each ballot envelope has a barcode that is  scanned into the Oregon Centralized Voter Registration (OCVR)  and moved to a yellow tray.</a:t>
            </a:r>
            <a:endParaRPr sz="1700">
              <a:latin typeface="Lato"/>
              <a:ea typeface="Lato"/>
              <a:cs typeface="Lato"/>
              <a:sym typeface="Lato"/>
            </a:endParaRPr>
          </a:p>
          <a:p>
            <a:pPr marL="457200" lvl="0" indent="-336550" algn="l" rtl="0">
              <a:lnSpc>
                <a:spcPct val="115000"/>
              </a:lnSpc>
              <a:spcBef>
                <a:spcPts val="0"/>
              </a:spcBef>
              <a:spcAft>
                <a:spcPts val="0"/>
              </a:spcAft>
              <a:buSzPts val="1700"/>
              <a:buFont typeface="Lato"/>
              <a:buAutoNum type="arabicPeriod"/>
            </a:pPr>
            <a:r>
              <a:rPr lang="en" sz="1700">
                <a:latin typeface="Lato"/>
                <a:ea typeface="Lato"/>
                <a:cs typeface="Lato"/>
                <a:sym typeface="Lato"/>
              </a:rPr>
              <a:t>At this time, voters may see that their ballot has been received by checking the Oregon Secretary of States’ My Vote portal: </a:t>
            </a:r>
            <a:endParaRPr sz="1700">
              <a:solidFill>
                <a:schemeClr val="lt1"/>
              </a:solidFill>
              <a:latin typeface="Lato"/>
              <a:ea typeface="Lato"/>
              <a:cs typeface="Lato"/>
              <a:sym typeface="Lato"/>
            </a:endParaRPr>
          </a:p>
          <a:p>
            <a:pPr marL="457200" lvl="0" indent="0" algn="l" rtl="0">
              <a:lnSpc>
                <a:spcPct val="115000"/>
              </a:lnSpc>
              <a:spcBef>
                <a:spcPts val="1600"/>
              </a:spcBef>
              <a:spcAft>
                <a:spcPts val="0"/>
              </a:spcAft>
              <a:buNone/>
            </a:pPr>
            <a:r>
              <a:rPr lang="en" sz="2100" b="0" u="sng">
                <a:solidFill>
                  <a:srgbClr val="FF9900"/>
                </a:solidFill>
                <a:latin typeface="Arial"/>
                <a:ea typeface="Arial"/>
                <a:cs typeface="Arial"/>
                <a:sym typeface="Arial"/>
                <a:hlinkClick r:id="rId3">
                  <a:extLst>
                    <a:ext uri="{A12FA001-AC4F-418D-AE19-62706E023703}">
                      <ahyp:hlinkClr xmlns:ahyp="http://schemas.microsoft.com/office/drawing/2018/hyperlinkcolor" val="tx"/>
                    </a:ext>
                  </a:extLst>
                </a:hlinkClick>
              </a:rPr>
              <a:t>www.oregonVOTES.gov/MyVote</a:t>
            </a:r>
            <a:r>
              <a:rPr lang="en" sz="2100" b="0">
                <a:solidFill>
                  <a:srgbClr val="FF9900"/>
                </a:solidFill>
                <a:latin typeface="Arial"/>
                <a:ea typeface="Arial"/>
                <a:cs typeface="Arial"/>
                <a:sym typeface="Arial"/>
              </a:rPr>
              <a:t> </a:t>
            </a:r>
            <a:endParaRPr sz="2700">
              <a:solidFill>
                <a:srgbClr val="FF9900"/>
              </a:solidFill>
              <a:latin typeface="Lato"/>
              <a:ea typeface="Lato"/>
              <a:cs typeface="Lato"/>
              <a:sym typeface="Lato"/>
            </a:endParaRPr>
          </a:p>
          <a:p>
            <a:pPr marL="0" lvl="0" indent="0" algn="ctr" rtl="0">
              <a:lnSpc>
                <a:spcPct val="115000"/>
              </a:lnSpc>
              <a:spcBef>
                <a:spcPts val="1600"/>
              </a:spcBef>
              <a:spcAft>
                <a:spcPts val="1600"/>
              </a:spcAft>
              <a:buNone/>
            </a:pPr>
            <a:endParaRPr sz="1700">
              <a:latin typeface="Lato"/>
              <a:ea typeface="Lato"/>
              <a:cs typeface="Lato"/>
              <a:sym typeface="Lato"/>
            </a:endParaRPr>
          </a:p>
        </p:txBody>
      </p:sp>
      <p:sp>
        <p:nvSpPr>
          <p:cNvPr id="142" name="Google Shape;142;p20"/>
          <p:cNvSpPr txBox="1"/>
          <p:nvPr/>
        </p:nvSpPr>
        <p:spPr>
          <a:xfrm>
            <a:off x="5846250" y="201850"/>
            <a:ext cx="3177300" cy="36327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Clr>
                <a:schemeClr val="dk2"/>
              </a:buClr>
              <a:buSzPts val="1100"/>
              <a:buFont typeface="Arial"/>
              <a:buNone/>
            </a:pPr>
            <a:r>
              <a:rPr lang="en" sz="1600">
                <a:solidFill>
                  <a:schemeClr val="dk2"/>
                </a:solidFill>
                <a:latin typeface="Lato"/>
                <a:ea typeface="Lato"/>
                <a:cs typeface="Lato"/>
                <a:sym typeface="Lato"/>
              </a:rPr>
              <a:t>Observers will see colored trays designating which stage of the process ballots are in:</a:t>
            </a:r>
            <a:endParaRPr sz="1600">
              <a:solidFill>
                <a:schemeClr val="dk2"/>
              </a:solidFill>
              <a:latin typeface="Lato"/>
              <a:ea typeface="Lato"/>
              <a:cs typeface="Lato"/>
              <a:sym typeface="Lato"/>
            </a:endParaRPr>
          </a:p>
          <a:p>
            <a:pPr marL="0" lvl="0" indent="0" algn="l" rtl="0">
              <a:spcBef>
                <a:spcPts val="0"/>
              </a:spcBef>
              <a:spcAft>
                <a:spcPts val="0"/>
              </a:spcAft>
              <a:buClr>
                <a:schemeClr val="dk2"/>
              </a:buClr>
              <a:buSzPts val="1100"/>
              <a:buFont typeface="Arial"/>
              <a:buNone/>
            </a:pPr>
            <a:r>
              <a:rPr lang="en" sz="1600">
                <a:solidFill>
                  <a:schemeClr val="dk2"/>
                </a:solidFill>
                <a:latin typeface="Lato"/>
                <a:ea typeface="Lato"/>
                <a:cs typeface="Lato"/>
                <a:sym typeface="Lato"/>
              </a:rPr>
              <a:t>▪ </a:t>
            </a:r>
            <a:r>
              <a:rPr lang="en" sz="1600">
                <a:solidFill>
                  <a:schemeClr val="dk2"/>
                </a:solidFill>
                <a:highlight>
                  <a:schemeClr val="accent1"/>
                </a:highlight>
                <a:latin typeface="Lato"/>
                <a:ea typeface="Lato"/>
                <a:cs typeface="Lato"/>
                <a:sym typeface="Lato"/>
              </a:rPr>
              <a:t>Blue trays</a:t>
            </a:r>
            <a:r>
              <a:rPr lang="en" sz="1600">
                <a:solidFill>
                  <a:schemeClr val="dk2"/>
                </a:solidFill>
                <a:latin typeface="Lato"/>
                <a:ea typeface="Lato"/>
                <a:cs typeface="Lato"/>
                <a:sym typeface="Lato"/>
              </a:rPr>
              <a:t> contain voted ballots that have not been scanned into</a:t>
            </a:r>
            <a:endParaRPr sz="1600">
              <a:solidFill>
                <a:schemeClr val="dk2"/>
              </a:solidFill>
              <a:latin typeface="Lato"/>
              <a:ea typeface="Lato"/>
              <a:cs typeface="Lato"/>
              <a:sym typeface="Lato"/>
            </a:endParaRPr>
          </a:p>
          <a:p>
            <a:pPr marL="0" lvl="0" indent="0" algn="l" rtl="0">
              <a:spcBef>
                <a:spcPts val="0"/>
              </a:spcBef>
              <a:spcAft>
                <a:spcPts val="0"/>
              </a:spcAft>
              <a:buClr>
                <a:schemeClr val="dk2"/>
              </a:buClr>
              <a:buSzPts val="1100"/>
              <a:buFont typeface="Arial"/>
              <a:buNone/>
            </a:pPr>
            <a:r>
              <a:rPr lang="en" sz="1600">
                <a:solidFill>
                  <a:schemeClr val="dk2"/>
                </a:solidFill>
                <a:latin typeface="Lato"/>
                <a:ea typeface="Lato"/>
                <a:cs typeface="Lato"/>
                <a:sym typeface="Lato"/>
              </a:rPr>
              <a:t>OCVR</a:t>
            </a:r>
            <a:endParaRPr sz="1600">
              <a:solidFill>
                <a:schemeClr val="dk2"/>
              </a:solidFill>
              <a:latin typeface="Lato"/>
              <a:ea typeface="Lato"/>
              <a:cs typeface="Lato"/>
              <a:sym typeface="Lato"/>
            </a:endParaRPr>
          </a:p>
          <a:p>
            <a:pPr marL="0" lvl="0" indent="0" algn="l" rtl="0">
              <a:spcBef>
                <a:spcPts val="0"/>
              </a:spcBef>
              <a:spcAft>
                <a:spcPts val="0"/>
              </a:spcAft>
              <a:buClr>
                <a:schemeClr val="dk2"/>
              </a:buClr>
              <a:buSzPts val="1100"/>
              <a:buFont typeface="Arial"/>
              <a:buNone/>
            </a:pPr>
            <a:r>
              <a:rPr lang="en" sz="1600">
                <a:solidFill>
                  <a:schemeClr val="dk2"/>
                </a:solidFill>
                <a:latin typeface="Lato"/>
                <a:ea typeface="Lato"/>
                <a:cs typeface="Lato"/>
                <a:sym typeface="Lato"/>
              </a:rPr>
              <a:t>▪ </a:t>
            </a:r>
            <a:r>
              <a:rPr lang="en" sz="1600">
                <a:solidFill>
                  <a:schemeClr val="dk2"/>
                </a:solidFill>
                <a:highlight>
                  <a:srgbClr val="FFFF00"/>
                </a:highlight>
                <a:latin typeface="Lato"/>
                <a:ea typeface="Lato"/>
                <a:cs typeface="Lato"/>
                <a:sym typeface="Lato"/>
              </a:rPr>
              <a:t>Yellow trays</a:t>
            </a:r>
            <a:r>
              <a:rPr lang="en" sz="1600">
                <a:solidFill>
                  <a:schemeClr val="dk2"/>
                </a:solidFill>
                <a:latin typeface="Lato"/>
                <a:ea typeface="Lato"/>
                <a:cs typeface="Lato"/>
                <a:sym typeface="Lato"/>
              </a:rPr>
              <a:t> contain voted ballots that have been scanned into OCVR, but have not undergone signature verification</a:t>
            </a:r>
            <a:endParaRPr sz="1600">
              <a:solidFill>
                <a:schemeClr val="dk2"/>
              </a:solidFill>
              <a:latin typeface="Lato"/>
              <a:ea typeface="Lato"/>
              <a:cs typeface="Lato"/>
              <a:sym typeface="Lato"/>
            </a:endParaRPr>
          </a:p>
          <a:p>
            <a:pPr marL="0" lvl="0" indent="0" algn="l" rtl="0">
              <a:spcBef>
                <a:spcPts val="0"/>
              </a:spcBef>
              <a:spcAft>
                <a:spcPts val="0"/>
              </a:spcAft>
              <a:buClr>
                <a:schemeClr val="dk2"/>
              </a:buClr>
              <a:buSzPts val="1100"/>
              <a:buFont typeface="Arial"/>
              <a:buNone/>
            </a:pPr>
            <a:r>
              <a:rPr lang="en" sz="1600">
                <a:solidFill>
                  <a:schemeClr val="dk2"/>
                </a:solidFill>
                <a:latin typeface="Lato"/>
                <a:ea typeface="Lato"/>
                <a:cs typeface="Lato"/>
                <a:sym typeface="Lato"/>
              </a:rPr>
              <a:t>▪ </a:t>
            </a:r>
            <a:r>
              <a:rPr lang="en" sz="1600">
                <a:solidFill>
                  <a:schemeClr val="dk2"/>
                </a:solidFill>
                <a:highlight>
                  <a:srgbClr val="FF0000"/>
                </a:highlight>
                <a:latin typeface="Lato"/>
                <a:ea typeface="Lato"/>
                <a:cs typeface="Lato"/>
                <a:sym typeface="Lato"/>
              </a:rPr>
              <a:t>Red trays</a:t>
            </a:r>
            <a:r>
              <a:rPr lang="en" sz="1600">
                <a:solidFill>
                  <a:schemeClr val="dk2"/>
                </a:solidFill>
                <a:latin typeface="Lato"/>
                <a:ea typeface="Lato"/>
                <a:cs typeface="Lato"/>
                <a:sym typeface="Lato"/>
              </a:rPr>
              <a:t> contain voted ballots that have been scanned into OCVR and contain a matching signature</a:t>
            </a:r>
            <a:endParaRPr sz="1600">
              <a:solidFill>
                <a:schemeClr val="dk2"/>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34F5C"/>
        </a:solidFill>
        <a:effectLst/>
      </p:bgPr>
    </p:bg>
    <p:spTree>
      <p:nvGrpSpPr>
        <p:cNvPr id="1" name="Shape 146"/>
        <p:cNvGrpSpPr/>
        <p:nvPr/>
      </p:nvGrpSpPr>
      <p:grpSpPr>
        <a:xfrm>
          <a:off x="0" y="0"/>
          <a:ext cx="0" cy="0"/>
          <a:chOff x="0" y="0"/>
          <a:chExt cx="0" cy="0"/>
        </a:xfrm>
      </p:grpSpPr>
      <p:sp>
        <p:nvSpPr>
          <p:cNvPr id="147" name="Google Shape;147;p21"/>
          <p:cNvSpPr txBox="1">
            <a:spLocks noGrp="1"/>
          </p:cNvSpPr>
          <p:nvPr>
            <p:ph type="body" idx="1"/>
          </p:nvPr>
        </p:nvSpPr>
        <p:spPr>
          <a:xfrm>
            <a:off x="755075" y="865400"/>
            <a:ext cx="8103900" cy="2573400"/>
          </a:xfrm>
          <a:prstGeom prst="rect">
            <a:avLst/>
          </a:prstGeom>
          <a:solidFill>
            <a:schemeClr val="dk1"/>
          </a:solidFill>
        </p:spPr>
        <p:txBody>
          <a:bodyPr spcFirstLastPara="1" wrap="square" lIns="91425" tIns="91425" rIns="91425" bIns="91425" anchor="ctr" anchorCtr="0">
            <a:noAutofit/>
          </a:bodyPr>
          <a:lstStyle/>
          <a:p>
            <a:pPr marL="0" lvl="0" indent="0" algn="l" rtl="0">
              <a:spcBef>
                <a:spcPts val="0"/>
              </a:spcBef>
              <a:spcAft>
                <a:spcPts val="0"/>
              </a:spcAft>
              <a:buClr>
                <a:schemeClr val="dk2"/>
              </a:buClr>
              <a:buSzPts val="1100"/>
              <a:buFont typeface="Arial"/>
              <a:buNone/>
            </a:pPr>
            <a:endParaRPr sz="1800">
              <a:solidFill>
                <a:srgbClr val="000000"/>
              </a:solidFill>
            </a:endParaRPr>
          </a:p>
          <a:p>
            <a:pPr marL="0" lvl="0" indent="0" algn="l" rtl="0">
              <a:spcBef>
                <a:spcPts val="1600"/>
              </a:spcBef>
              <a:spcAft>
                <a:spcPts val="0"/>
              </a:spcAft>
              <a:buClr>
                <a:schemeClr val="dk2"/>
              </a:buClr>
              <a:buSzPts val="1100"/>
              <a:buFont typeface="Arial"/>
              <a:buNone/>
            </a:pPr>
            <a:r>
              <a:rPr lang="en" sz="2400">
                <a:solidFill>
                  <a:srgbClr val="000000"/>
                </a:solidFill>
              </a:rPr>
              <a:t>Voted ballots that contain matching signatures are not moved onto the next stage in the process until full-time staff have balanced against reports from OCVR. This is another step in our checks and balance system. </a:t>
            </a:r>
            <a:endParaRPr sz="2400">
              <a:solidFill>
                <a:srgbClr val="000000"/>
              </a:solidFill>
            </a:endParaRPr>
          </a:p>
          <a:p>
            <a:pPr marL="0" lvl="0" indent="0" algn="l" rtl="0">
              <a:spcBef>
                <a:spcPts val="1600"/>
              </a:spcBef>
              <a:spcAft>
                <a:spcPts val="0"/>
              </a:spcAft>
              <a:buClr>
                <a:schemeClr val="dk2"/>
              </a:buClr>
              <a:buSzPts val="1100"/>
              <a:buFont typeface="Arial"/>
              <a:buNone/>
            </a:pPr>
            <a:r>
              <a:rPr lang="en" sz="2500" u="sng">
                <a:solidFill>
                  <a:schemeClr val="hlink"/>
                </a:solidFill>
                <a:latin typeface="Arial"/>
                <a:ea typeface="Arial"/>
                <a:cs typeface="Arial"/>
                <a:sym typeface="Arial"/>
                <a:hlinkClick r:id="rId3"/>
              </a:rPr>
              <a:t>www.oregonvotes.gov/myvote</a:t>
            </a:r>
            <a:r>
              <a:rPr lang="en" sz="2500">
                <a:latin typeface="Arial"/>
                <a:ea typeface="Arial"/>
                <a:cs typeface="Arial"/>
                <a:sym typeface="Arial"/>
              </a:rPr>
              <a:t> </a:t>
            </a:r>
            <a:endParaRPr sz="3800">
              <a:solidFill>
                <a:srgbClr val="000000"/>
              </a:solidFill>
            </a:endParaRPr>
          </a:p>
          <a:p>
            <a:pPr marL="0" lvl="0" indent="0" algn="l" rtl="0">
              <a:spcBef>
                <a:spcPts val="1600"/>
              </a:spcBef>
              <a:spcAft>
                <a:spcPts val="1600"/>
              </a:spcAft>
              <a:buClr>
                <a:schemeClr val="dk2"/>
              </a:buClr>
              <a:buSzPts val="1100"/>
              <a:buFont typeface="Arial"/>
              <a:buNone/>
            </a:pPr>
            <a:endParaRPr sz="1800">
              <a:solidFill>
                <a:srgbClr val="000000"/>
              </a:solidFill>
            </a:endParaRPr>
          </a:p>
        </p:txBody>
      </p:sp>
      <p:sp>
        <p:nvSpPr>
          <p:cNvPr id="148" name="Google Shape;148;p21"/>
          <p:cNvSpPr txBox="1"/>
          <p:nvPr/>
        </p:nvSpPr>
        <p:spPr>
          <a:xfrm>
            <a:off x="164475" y="403700"/>
            <a:ext cx="4306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2"/>
              </a:buClr>
              <a:buSzPts val="1100"/>
              <a:buFont typeface="Arial"/>
              <a:buNone/>
            </a:pPr>
            <a:endParaRPr sz="1800">
              <a:solidFill>
                <a:schemeClr val="dk2"/>
              </a:solidFill>
              <a:latin typeface="Lato"/>
              <a:ea typeface="Lato"/>
              <a:cs typeface="Lato"/>
              <a:sym typeface="Lato"/>
            </a:endParaRPr>
          </a:p>
        </p:txBody>
      </p:sp>
      <p:pic>
        <p:nvPicPr>
          <p:cNvPr id="149" name="Google Shape;149;p21" descr="a yellow check mark with a black background (Provided by Tenor)"/>
          <p:cNvPicPr preferRelativeResize="0"/>
          <p:nvPr/>
        </p:nvPicPr>
        <p:blipFill>
          <a:blip r:embed="rId4">
            <a:alphaModFix/>
          </a:blip>
          <a:stretch>
            <a:fillRect/>
          </a:stretch>
        </p:blipFill>
        <p:spPr>
          <a:xfrm>
            <a:off x="7209775" y="3170900"/>
            <a:ext cx="1714500" cy="1714500"/>
          </a:xfrm>
          <a:prstGeom prst="rect">
            <a:avLst/>
          </a:prstGeom>
          <a:noFill/>
          <a:ln>
            <a:noFill/>
          </a:ln>
        </p:spPr>
      </p:pic>
      <p:sp>
        <p:nvSpPr>
          <p:cNvPr id="150" name="Google Shape;150;p21"/>
          <p:cNvSpPr txBox="1"/>
          <p:nvPr/>
        </p:nvSpPr>
        <p:spPr>
          <a:xfrm>
            <a:off x="1689575" y="3592400"/>
            <a:ext cx="4306200" cy="1293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lt1"/>
              </a:buClr>
              <a:buSzPts val="1800"/>
              <a:buFont typeface="Lato"/>
              <a:buChar char="★"/>
            </a:pPr>
            <a:r>
              <a:rPr lang="en" sz="1800">
                <a:solidFill>
                  <a:schemeClr val="lt1"/>
                </a:solidFill>
                <a:latin typeface="Lato"/>
                <a:ea typeface="Lato"/>
                <a:cs typeface="Lato"/>
                <a:sym typeface="Lato"/>
              </a:rPr>
              <a:t>After balancing, red bins are moved to the tabulation room and envelopes are opened using an automatic envelope opener. </a:t>
            </a:r>
            <a:endParaRPr sz="1800">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34F5C"/>
        </a:solidFill>
        <a:effectLst/>
      </p:bgPr>
    </p:bg>
    <p:spTree>
      <p:nvGrpSpPr>
        <p:cNvPr id="1" name="Shape 154"/>
        <p:cNvGrpSpPr/>
        <p:nvPr/>
      </p:nvGrpSpPr>
      <p:grpSpPr>
        <a:xfrm>
          <a:off x="0" y="0"/>
          <a:ext cx="0" cy="0"/>
          <a:chOff x="0" y="0"/>
          <a:chExt cx="0" cy="0"/>
        </a:xfrm>
      </p:grpSpPr>
      <p:pic>
        <p:nvPicPr>
          <p:cNvPr id="155" name="Google Shape;155;p22"/>
          <p:cNvPicPr preferRelativeResize="0"/>
          <p:nvPr/>
        </p:nvPicPr>
        <p:blipFill>
          <a:blip r:embed="rId3">
            <a:alphaModFix/>
          </a:blip>
          <a:stretch>
            <a:fillRect/>
          </a:stretch>
        </p:blipFill>
        <p:spPr>
          <a:xfrm>
            <a:off x="2444700" y="162737"/>
            <a:ext cx="4254600" cy="4818038"/>
          </a:xfrm>
          <a:prstGeom prst="rect">
            <a:avLst/>
          </a:prstGeom>
          <a:noFill/>
          <a:ln>
            <a:noFill/>
          </a:ln>
        </p:spPr>
      </p:pic>
      <p:sp>
        <p:nvSpPr>
          <p:cNvPr id="156" name="Google Shape;156;p22"/>
          <p:cNvSpPr txBox="1"/>
          <p:nvPr/>
        </p:nvSpPr>
        <p:spPr>
          <a:xfrm>
            <a:off x="2855550" y="423100"/>
            <a:ext cx="3432900" cy="478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400" b="1">
                <a:solidFill>
                  <a:schemeClr val="lt2"/>
                </a:solidFill>
                <a:latin typeface="Raleway"/>
                <a:ea typeface="Raleway"/>
                <a:cs typeface="Raleway"/>
                <a:sym typeface="Raleway"/>
              </a:rPr>
              <a:t>Signature Verification </a:t>
            </a:r>
            <a:endParaRPr sz="2400" b="1">
              <a:solidFill>
                <a:schemeClr val="lt2"/>
              </a:solidFill>
              <a:latin typeface="Raleway"/>
              <a:ea typeface="Raleway"/>
              <a:cs typeface="Raleway"/>
              <a:sym typeface="Raleway"/>
            </a:endParaRPr>
          </a:p>
        </p:txBody>
      </p:sp>
      <p:sp>
        <p:nvSpPr>
          <p:cNvPr id="157" name="Google Shape;157;p22"/>
          <p:cNvSpPr txBox="1">
            <a:spLocks noGrp="1"/>
          </p:cNvSpPr>
          <p:nvPr>
            <p:ph type="body" idx="4294967295"/>
          </p:nvPr>
        </p:nvSpPr>
        <p:spPr>
          <a:xfrm>
            <a:off x="2855550" y="822375"/>
            <a:ext cx="3432900" cy="364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aleway"/>
                <a:ea typeface="Raleway"/>
                <a:cs typeface="Raleway"/>
                <a:sym typeface="Raleway"/>
              </a:rPr>
              <a:t>Each signature on a return identification envelope is compared against the signature in the voter registration record by trained staff. Once verified the envelopes are moved to a red bin. </a:t>
            </a:r>
            <a:endParaRPr sz="1200" b="1">
              <a:latin typeface="Raleway"/>
              <a:ea typeface="Raleway"/>
              <a:cs typeface="Raleway"/>
              <a:sym typeface="Raleway"/>
            </a:endParaRPr>
          </a:p>
          <a:p>
            <a:pPr marL="457200" lvl="0" indent="-317500" algn="l" rtl="0">
              <a:spcBef>
                <a:spcPts val="1600"/>
              </a:spcBef>
              <a:spcAft>
                <a:spcPts val="0"/>
              </a:spcAft>
              <a:buClr>
                <a:schemeClr val="dk1"/>
              </a:buClr>
              <a:buSzPts val="1400"/>
              <a:buFont typeface="Raleway"/>
              <a:buChar char="➔"/>
            </a:pPr>
            <a:r>
              <a:rPr lang="en" sz="1200">
                <a:latin typeface="Raleway"/>
                <a:ea typeface="Raleway"/>
                <a:cs typeface="Raleway"/>
                <a:sym typeface="Raleway"/>
              </a:rPr>
              <a:t>If there are any problems, such as the signature on the envelope not matching the voters’ record, or the signature is missing from the return envelope, the voted ballot is stored separately and notices are sent to the voter.</a:t>
            </a:r>
            <a:endParaRPr sz="1200">
              <a:latin typeface="Raleway"/>
              <a:ea typeface="Raleway"/>
              <a:cs typeface="Raleway"/>
              <a:sym typeface="Raleway"/>
            </a:endParaRPr>
          </a:p>
          <a:p>
            <a:pPr marL="457200" lvl="0" indent="-304800" algn="l" rtl="0">
              <a:spcBef>
                <a:spcPts val="1000"/>
              </a:spcBef>
              <a:spcAft>
                <a:spcPts val="0"/>
              </a:spcAft>
              <a:buSzPts val="1200"/>
              <a:buFont typeface="Raleway"/>
              <a:buChar char="➔"/>
            </a:pPr>
            <a:r>
              <a:rPr lang="en" sz="1200">
                <a:latin typeface="Raleway"/>
                <a:ea typeface="Raleway"/>
                <a:cs typeface="Raleway"/>
                <a:sym typeface="Raleway"/>
              </a:rPr>
              <a:t>These voters have up to 21 days after election day to resolve the issue, so that their vote can still be counted</a:t>
            </a:r>
            <a:endParaRPr sz="1200">
              <a:latin typeface="Raleway"/>
              <a:ea typeface="Raleway"/>
              <a:cs typeface="Raleway"/>
              <a:sym typeface="Raleway"/>
            </a:endParaRPr>
          </a:p>
          <a:p>
            <a:pPr marL="457200" lvl="0" indent="0" algn="l" rtl="0">
              <a:spcBef>
                <a:spcPts val="1000"/>
              </a:spcBef>
              <a:spcAft>
                <a:spcPts val="0"/>
              </a:spcAft>
              <a:buNone/>
            </a:pPr>
            <a:endParaRPr sz="1200">
              <a:latin typeface="Raleway"/>
              <a:ea typeface="Raleway"/>
              <a:cs typeface="Raleway"/>
              <a:sym typeface="Raleway"/>
            </a:endParaRPr>
          </a:p>
          <a:p>
            <a:pPr marL="0" lvl="0" indent="0" algn="l" rtl="0">
              <a:spcBef>
                <a:spcPts val="1000"/>
              </a:spcBef>
              <a:spcAft>
                <a:spcPts val="0"/>
              </a:spcAft>
              <a:buNone/>
            </a:pPr>
            <a:endParaRPr sz="1200">
              <a:latin typeface="Raleway"/>
              <a:ea typeface="Raleway"/>
              <a:cs typeface="Raleway"/>
              <a:sym typeface="Raleway"/>
            </a:endParaRPr>
          </a:p>
          <a:p>
            <a:pPr marL="457200" lvl="0" indent="0" algn="l" rtl="0">
              <a:spcBef>
                <a:spcPts val="1000"/>
              </a:spcBef>
              <a:spcAft>
                <a:spcPts val="0"/>
              </a:spcAft>
              <a:buNone/>
            </a:pPr>
            <a:endParaRPr sz="1200">
              <a:latin typeface="Raleway"/>
              <a:ea typeface="Raleway"/>
              <a:cs typeface="Raleway"/>
              <a:sym typeface="Raleway"/>
            </a:endParaRPr>
          </a:p>
          <a:p>
            <a:pPr marL="457200" lvl="0" indent="0" algn="l" rtl="0">
              <a:spcBef>
                <a:spcPts val="1000"/>
              </a:spcBef>
              <a:spcAft>
                <a:spcPts val="1000"/>
              </a:spcAft>
              <a:buNone/>
            </a:pPr>
            <a:endParaRPr sz="1200">
              <a:solidFill>
                <a:schemeClr val="dk2"/>
              </a:solidFill>
              <a:latin typeface="Raleway"/>
              <a:ea typeface="Raleway"/>
              <a:cs typeface="Raleway"/>
              <a:sym typeface="Raleway"/>
            </a:endParaRPr>
          </a:p>
        </p:txBody>
      </p:sp>
      <p:pic>
        <p:nvPicPr>
          <p:cNvPr id="158" name="Google Shape;158;p22"/>
          <p:cNvPicPr preferRelativeResize="0"/>
          <p:nvPr/>
        </p:nvPicPr>
        <p:blipFill>
          <a:blip r:embed="rId4">
            <a:alphaModFix/>
          </a:blip>
          <a:stretch>
            <a:fillRect/>
          </a:stretch>
        </p:blipFill>
        <p:spPr>
          <a:xfrm>
            <a:off x="720550" y="423100"/>
            <a:ext cx="1143000" cy="952500"/>
          </a:xfrm>
          <a:prstGeom prst="rect">
            <a:avLst/>
          </a:prstGeom>
          <a:noFill/>
          <a:ln>
            <a:noFill/>
          </a:ln>
        </p:spPr>
      </p:pic>
      <p:sp>
        <p:nvSpPr>
          <p:cNvPr id="159" name="Google Shape;159;p22"/>
          <p:cNvSpPr txBox="1"/>
          <p:nvPr/>
        </p:nvSpPr>
        <p:spPr>
          <a:xfrm>
            <a:off x="321475" y="1667175"/>
            <a:ext cx="2085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latin typeface="Lato"/>
              <a:ea typeface="Lato"/>
              <a:cs typeface="Lato"/>
              <a:sym typeface="Lato"/>
            </a:endParaRPr>
          </a:p>
        </p:txBody>
      </p:sp>
      <p:sp>
        <p:nvSpPr>
          <p:cNvPr id="160" name="Google Shape;160;p22"/>
          <p:cNvSpPr txBox="1"/>
          <p:nvPr/>
        </p:nvSpPr>
        <p:spPr>
          <a:xfrm>
            <a:off x="583225" y="1729675"/>
            <a:ext cx="15624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lt1"/>
                </a:solidFill>
                <a:latin typeface="Lato"/>
                <a:ea typeface="Lato"/>
                <a:cs typeface="Lato"/>
                <a:sym typeface="Lato"/>
              </a:rPr>
              <a:t>Updating your signature:</a:t>
            </a:r>
            <a:r>
              <a:rPr lang="en" sz="1500">
                <a:solidFill>
                  <a:schemeClr val="dk1"/>
                </a:solidFill>
                <a:latin typeface="Lato"/>
                <a:ea typeface="Lato"/>
                <a:cs typeface="Lato"/>
                <a:sym typeface="Lato"/>
              </a:rPr>
              <a:t> If your signature has changed overtime, complete a new registration card with your updated signature. </a:t>
            </a:r>
            <a:endParaRPr sz="1500">
              <a:solidFill>
                <a:schemeClr val="dk1"/>
              </a:solidFill>
              <a:latin typeface="Lato"/>
              <a:ea typeface="Lato"/>
              <a:cs typeface="Lato"/>
              <a:sym typeface="Lato"/>
            </a:endParaRPr>
          </a:p>
        </p:txBody>
      </p:sp>
      <p:sp>
        <p:nvSpPr>
          <p:cNvPr id="161" name="Google Shape;161;p22"/>
          <p:cNvSpPr txBox="1"/>
          <p:nvPr/>
        </p:nvSpPr>
        <p:spPr>
          <a:xfrm>
            <a:off x="6736625" y="1262750"/>
            <a:ext cx="20484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Lato"/>
                <a:ea typeface="Lato"/>
                <a:cs typeface="Lato"/>
                <a:sym typeface="Lato"/>
              </a:rPr>
              <a:t>Name Change:</a:t>
            </a:r>
            <a:endParaRPr sz="1800">
              <a:solidFill>
                <a:schemeClr val="dk1"/>
              </a:solidFill>
              <a:latin typeface="Lato"/>
              <a:ea typeface="Lato"/>
              <a:cs typeface="Lato"/>
              <a:sym typeface="Lato"/>
            </a:endParaRPr>
          </a:p>
          <a:p>
            <a:pPr marL="0" lvl="0" indent="0" algn="l" rtl="0">
              <a:spcBef>
                <a:spcPts val="0"/>
              </a:spcBef>
              <a:spcAft>
                <a:spcPts val="0"/>
              </a:spcAft>
              <a:buNone/>
            </a:pPr>
            <a:r>
              <a:rPr lang="en" sz="1800">
                <a:solidFill>
                  <a:schemeClr val="lt1"/>
                </a:solidFill>
                <a:latin typeface="Lato"/>
                <a:ea typeface="Lato"/>
                <a:cs typeface="Lato"/>
                <a:sym typeface="Lato"/>
              </a:rPr>
              <a:t>If you have had a name change, your election office needs you to update. </a:t>
            </a:r>
            <a:endParaRPr sz="1800">
              <a:solidFill>
                <a:schemeClr val="l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283200" y="533100"/>
            <a:ext cx="4288800" cy="4187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en" sz="2400" u="sng">
                <a:solidFill>
                  <a:schemeClr val="accent5"/>
                </a:solidFill>
              </a:rPr>
              <a:t>OPENING BOARDS</a:t>
            </a:r>
            <a:endParaRPr sz="2400" u="sng">
              <a:solidFill>
                <a:schemeClr val="accent5"/>
              </a:solidFill>
            </a:endParaRPr>
          </a:p>
          <a:p>
            <a:pPr marL="0" lvl="0" indent="0" algn="l" rtl="0">
              <a:lnSpc>
                <a:spcPct val="115000"/>
              </a:lnSpc>
              <a:spcBef>
                <a:spcPts val="1000"/>
              </a:spcBef>
              <a:spcAft>
                <a:spcPts val="0"/>
              </a:spcAft>
              <a:buClr>
                <a:schemeClr val="dk2"/>
              </a:buClr>
              <a:buSzPts val="1100"/>
              <a:buFont typeface="Arial"/>
              <a:buNone/>
            </a:pPr>
            <a:r>
              <a:rPr lang="en" sz="1200">
                <a:solidFill>
                  <a:schemeClr val="accent5"/>
                </a:solidFill>
              </a:rPr>
              <a:t>o</a:t>
            </a:r>
            <a:r>
              <a:rPr lang="en" sz="1300">
                <a:solidFill>
                  <a:schemeClr val="accent5"/>
                </a:solidFill>
              </a:rPr>
              <a:t> Each opening board is made up of two individuals of different political parties, with a full-time staff member present.</a:t>
            </a:r>
            <a:endParaRPr sz="1300">
              <a:solidFill>
                <a:schemeClr val="accent5"/>
              </a:solidFill>
            </a:endParaRPr>
          </a:p>
          <a:p>
            <a:pPr marL="0" lvl="0" indent="0" algn="l" rtl="0">
              <a:lnSpc>
                <a:spcPct val="115000"/>
              </a:lnSpc>
              <a:spcBef>
                <a:spcPts val="1000"/>
              </a:spcBef>
              <a:spcAft>
                <a:spcPts val="0"/>
              </a:spcAft>
              <a:buClr>
                <a:schemeClr val="dk2"/>
              </a:buClr>
              <a:buSzPts val="1100"/>
              <a:buFont typeface="Arial"/>
              <a:buNone/>
            </a:pPr>
            <a:r>
              <a:rPr lang="en" sz="1300">
                <a:solidFill>
                  <a:schemeClr val="accent5"/>
                </a:solidFill>
              </a:rPr>
              <a:t>o The job of the opening board is to prepare the ballots for tabulation.</a:t>
            </a:r>
            <a:endParaRPr sz="1300">
              <a:solidFill>
                <a:schemeClr val="accent5"/>
              </a:solidFill>
            </a:endParaRPr>
          </a:p>
          <a:p>
            <a:pPr marL="0" lvl="0" indent="0" algn="l" rtl="0">
              <a:lnSpc>
                <a:spcPct val="115000"/>
              </a:lnSpc>
              <a:spcBef>
                <a:spcPts val="1000"/>
              </a:spcBef>
              <a:spcAft>
                <a:spcPts val="0"/>
              </a:spcAft>
              <a:buClr>
                <a:schemeClr val="dk2"/>
              </a:buClr>
              <a:buSzPts val="1100"/>
              <a:buFont typeface="Arial"/>
              <a:buNone/>
            </a:pPr>
            <a:r>
              <a:rPr lang="en" sz="1300">
                <a:solidFill>
                  <a:schemeClr val="accent5"/>
                </a:solidFill>
              </a:rPr>
              <a:t>o One person will remove the voted ballot from the return identification envelope.</a:t>
            </a:r>
            <a:endParaRPr sz="1300">
              <a:solidFill>
                <a:schemeClr val="accent5"/>
              </a:solidFill>
            </a:endParaRPr>
          </a:p>
          <a:p>
            <a:pPr marL="0" lvl="0" indent="0" algn="l" rtl="0">
              <a:lnSpc>
                <a:spcPct val="115000"/>
              </a:lnSpc>
              <a:spcBef>
                <a:spcPts val="1000"/>
              </a:spcBef>
              <a:spcAft>
                <a:spcPts val="0"/>
              </a:spcAft>
              <a:buClr>
                <a:schemeClr val="dk2"/>
              </a:buClr>
              <a:buSzPts val="1100"/>
              <a:buFont typeface="Arial"/>
              <a:buNone/>
            </a:pPr>
            <a:r>
              <a:rPr lang="en" sz="1300">
                <a:solidFill>
                  <a:schemeClr val="accent5"/>
                </a:solidFill>
              </a:rPr>
              <a:t>o The other person will unfold and flatten the ballot.</a:t>
            </a:r>
            <a:endParaRPr sz="1300">
              <a:solidFill>
                <a:schemeClr val="accent5"/>
              </a:solidFill>
            </a:endParaRPr>
          </a:p>
          <a:p>
            <a:pPr marL="0" lvl="0" indent="0" algn="l" rtl="0">
              <a:lnSpc>
                <a:spcPct val="115000"/>
              </a:lnSpc>
              <a:spcBef>
                <a:spcPts val="1000"/>
              </a:spcBef>
              <a:spcAft>
                <a:spcPts val="0"/>
              </a:spcAft>
              <a:buClr>
                <a:schemeClr val="dk2"/>
              </a:buClr>
              <a:buSzPts val="1100"/>
              <a:buFont typeface="Arial"/>
              <a:buNone/>
            </a:pPr>
            <a:r>
              <a:rPr lang="en" sz="1300">
                <a:solidFill>
                  <a:schemeClr val="accent5"/>
                </a:solidFill>
              </a:rPr>
              <a:t>o If a ballot is in such a state that it is impossible to feed through a scanner for tabulation, the ballot is duplicated by two board workers under the supervision of full-time staff</a:t>
            </a:r>
            <a:endParaRPr sz="1300">
              <a:solidFill>
                <a:schemeClr val="accent5"/>
              </a:solidFill>
            </a:endParaRPr>
          </a:p>
          <a:p>
            <a:pPr marL="0" lvl="0" indent="0" algn="l" rtl="0">
              <a:lnSpc>
                <a:spcPct val="115000"/>
              </a:lnSpc>
              <a:spcBef>
                <a:spcPts val="1000"/>
              </a:spcBef>
              <a:spcAft>
                <a:spcPts val="1000"/>
              </a:spcAft>
              <a:buNone/>
            </a:pPr>
            <a:endParaRPr sz="2400">
              <a:solidFill>
                <a:schemeClr val="accent5"/>
              </a:solidFill>
            </a:endParaRPr>
          </a:p>
        </p:txBody>
      </p:sp>
      <p:sp>
        <p:nvSpPr>
          <p:cNvPr id="167" name="Google Shape;167;p23"/>
          <p:cNvSpPr txBox="1"/>
          <p:nvPr/>
        </p:nvSpPr>
        <p:spPr>
          <a:xfrm>
            <a:off x="4941675" y="680300"/>
            <a:ext cx="3738000" cy="4525200"/>
          </a:xfrm>
          <a:prstGeom prst="rect">
            <a:avLst/>
          </a:prstGeom>
          <a:noFill/>
          <a:ln>
            <a:noFill/>
          </a:ln>
        </p:spPr>
        <p:txBody>
          <a:bodyPr spcFirstLastPara="1" wrap="square" lIns="91425" tIns="91425" rIns="91425" bIns="91425" anchor="t" anchorCtr="0">
            <a:spAutoFit/>
          </a:bodyPr>
          <a:lstStyle/>
          <a:p>
            <a:pPr marL="4572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Observers will see the return identification envelopes are kept face down so</a:t>
            </a:r>
            <a:endParaRPr sz="1200">
              <a:solidFill>
                <a:schemeClr val="lt1"/>
              </a:solidFill>
              <a:latin typeface="Lato"/>
              <a:ea typeface="Lato"/>
              <a:cs typeface="Lato"/>
              <a:sym typeface="Lato"/>
            </a:endParaRPr>
          </a:p>
          <a:p>
            <a:pPr marL="0" lvl="0" indent="457200" algn="l" rtl="0">
              <a:spcBef>
                <a:spcPts val="0"/>
              </a:spcBef>
              <a:spcAft>
                <a:spcPts val="0"/>
              </a:spcAft>
              <a:buClr>
                <a:schemeClr val="dk2"/>
              </a:buClr>
              <a:buSzPts val="1100"/>
              <a:buFont typeface="Arial"/>
              <a:buNone/>
            </a:pPr>
            <a:r>
              <a:rPr lang="en" sz="1200">
                <a:solidFill>
                  <a:schemeClr val="lt1"/>
                </a:solidFill>
                <a:latin typeface="Lato"/>
                <a:ea typeface="Lato"/>
                <a:cs typeface="Lato"/>
                <a:sym typeface="Lato"/>
              </a:rPr>
              <a:t>that the name of the voter cannot be seen.</a:t>
            </a:r>
            <a:endParaRPr sz="1200">
              <a:solidFill>
                <a:schemeClr val="lt1"/>
              </a:solidFill>
              <a:latin typeface="Lato"/>
              <a:ea typeface="Lato"/>
              <a:cs typeface="Lato"/>
              <a:sym typeface="Lato"/>
            </a:endParaRPr>
          </a:p>
          <a:p>
            <a:pPr marL="4572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Observers will see the first person holding up the return identification envelopes in order to look through the hole in the center of the envelope.</a:t>
            </a:r>
            <a:endParaRPr sz="1200">
              <a:solidFill>
                <a:schemeClr val="lt1"/>
              </a:solidFill>
              <a:latin typeface="Lato"/>
              <a:ea typeface="Lato"/>
              <a:cs typeface="Lato"/>
              <a:sym typeface="Lato"/>
            </a:endParaRPr>
          </a:p>
          <a:p>
            <a:pPr marL="9144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This is done to verify all voted ballots have been removed from the</a:t>
            </a:r>
            <a:endParaRPr sz="1200">
              <a:solidFill>
                <a:schemeClr val="lt1"/>
              </a:solidFill>
              <a:latin typeface="Lato"/>
              <a:ea typeface="Lato"/>
              <a:cs typeface="Lato"/>
              <a:sym typeface="Lato"/>
            </a:endParaRPr>
          </a:p>
          <a:p>
            <a:pPr marL="457200" lvl="0" indent="457200" algn="l" rtl="0">
              <a:spcBef>
                <a:spcPts val="0"/>
              </a:spcBef>
              <a:spcAft>
                <a:spcPts val="0"/>
              </a:spcAft>
              <a:buClr>
                <a:schemeClr val="dk2"/>
              </a:buClr>
              <a:buSzPts val="1100"/>
              <a:buFont typeface="Arial"/>
              <a:buNone/>
            </a:pPr>
            <a:r>
              <a:rPr lang="en" sz="1200">
                <a:solidFill>
                  <a:schemeClr val="lt1"/>
                </a:solidFill>
                <a:latin typeface="Lato"/>
                <a:ea typeface="Lato"/>
                <a:cs typeface="Lato"/>
                <a:sym typeface="Lato"/>
              </a:rPr>
              <a:t>envelopes.</a:t>
            </a:r>
            <a:endParaRPr sz="1200">
              <a:solidFill>
                <a:schemeClr val="lt1"/>
              </a:solidFill>
              <a:latin typeface="Lato"/>
              <a:ea typeface="Lato"/>
              <a:cs typeface="Lato"/>
              <a:sym typeface="Lato"/>
            </a:endParaRPr>
          </a:p>
          <a:p>
            <a:pPr marL="4572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Observers will see both individuals creating stacks of envelopes and ballots.</a:t>
            </a:r>
            <a:endParaRPr sz="1200">
              <a:solidFill>
                <a:schemeClr val="lt1"/>
              </a:solidFill>
              <a:latin typeface="Lato"/>
              <a:ea typeface="Lato"/>
              <a:cs typeface="Lato"/>
              <a:sym typeface="Lato"/>
            </a:endParaRPr>
          </a:p>
          <a:p>
            <a:pPr marL="9144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This is done to aid in balancing the number of voted ballots before</a:t>
            </a:r>
            <a:endParaRPr sz="1200">
              <a:solidFill>
                <a:schemeClr val="lt1"/>
              </a:solidFill>
              <a:latin typeface="Lato"/>
              <a:ea typeface="Lato"/>
              <a:cs typeface="Lato"/>
              <a:sym typeface="Lato"/>
            </a:endParaRPr>
          </a:p>
          <a:p>
            <a:pPr marL="914400" lvl="0" indent="0" algn="l" rtl="0">
              <a:spcBef>
                <a:spcPts val="0"/>
              </a:spcBef>
              <a:spcAft>
                <a:spcPts val="0"/>
              </a:spcAft>
              <a:buClr>
                <a:schemeClr val="dk2"/>
              </a:buClr>
              <a:buSzPts val="1100"/>
              <a:buFont typeface="Arial"/>
              <a:buNone/>
            </a:pPr>
            <a:r>
              <a:rPr lang="en" sz="1200">
                <a:solidFill>
                  <a:schemeClr val="lt1"/>
                </a:solidFill>
                <a:latin typeface="Lato"/>
                <a:ea typeface="Lato"/>
                <a:cs typeface="Lato"/>
                <a:sym typeface="Lato"/>
              </a:rPr>
              <a:t>they are moved onto the next stage of the process.</a:t>
            </a:r>
            <a:endParaRPr sz="1200">
              <a:solidFill>
                <a:schemeClr val="lt1"/>
              </a:solidFill>
              <a:latin typeface="Lato"/>
              <a:ea typeface="Lato"/>
              <a:cs typeface="Lato"/>
              <a:sym typeface="Lato"/>
            </a:endParaRPr>
          </a:p>
          <a:p>
            <a:pPr marL="4572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Observers will see ballots for tabulation go into white boxes with a designated number.</a:t>
            </a:r>
            <a:endParaRPr sz="1200">
              <a:solidFill>
                <a:schemeClr val="lt1"/>
              </a:solidFill>
              <a:latin typeface="Lato"/>
              <a:ea typeface="Lato"/>
              <a:cs typeface="Lato"/>
              <a:sym typeface="Lato"/>
            </a:endParaRPr>
          </a:p>
          <a:p>
            <a:pPr marL="457200" lvl="0" indent="-304800" algn="l" rtl="0">
              <a:spcBef>
                <a:spcPts val="0"/>
              </a:spcBef>
              <a:spcAft>
                <a:spcPts val="0"/>
              </a:spcAft>
              <a:buClr>
                <a:schemeClr val="lt1"/>
              </a:buClr>
              <a:buSzPts val="1200"/>
              <a:buFont typeface="Lato"/>
              <a:buChar char="★"/>
            </a:pPr>
            <a:r>
              <a:rPr lang="en" sz="1200">
                <a:solidFill>
                  <a:schemeClr val="lt1"/>
                </a:solidFill>
                <a:latin typeface="Lato"/>
                <a:ea typeface="Lato"/>
                <a:cs typeface="Lato"/>
                <a:sym typeface="Lato"/>
              </a:rPr>
              <a:t>Observers will see the empty return identification envelopes go into a black</a:t>
            </a:r>
            <a:endParaRPr sz="1200">
              <a:solidFill>
                <a:schemeClr val="lt1"/>
              </a:solidFill>
              <a:latin typeface="Lato"/>
              <a:ea typeface="Lato"/>
              <a:cs typeface="Lato"/>
              <a:sym typeface="Lato"/>
            </a:endParaRPr>
          </a:p>
          <a:p>
            <a:pPr marL="457200" lvl="0" indent="0" algn="l" rtl="0">
              <a:spcBef>
                <a:spcPts val="0"/>
              </a:spcBef>
              <a:spcAft>
                <a:spcPts val="0"/>
              </a:spcAft>
              <a:buClr>
                <a:schemeClr val="dk2"/>
              </a:buClr>
              <a:buSzPts val="1100"/>
              <a:buFont typeface="Arial"/>
              <a:buNone/>
            </a:pPr>
            <a:r>
              <a:rPr lang="en" sz="1200">
                <a:solidFill>
                  <a:schemeClr val="lt1"/>
                </a:solidFill>
                <a:latin typeface="Lato"/>
                <a:ea typeface="Lato"/>
                <a:cs typeface="Lato"/>
                <a:sym typeface="Lato"/>
              </a:rPr>
              <a:t>tray with an identical designated number and placed on the shelf. </a:t>
            </a:r>
            <a:endParaRPr sz="1200">
              <a:solidFill>
                <a:schemeClr val="lt1"/>
              </a:solidFill>
              <a:latin typeface="Lato"/>
              <a:ea typeface="Lato"/>
              <a:cs typeface="Lato"/>
              <a:sym typeface="Lato"/>
            </a:endParaRPr>
          </a:p>
          <a:p>
            <a:pPr marL="0" lvl="0" indent="0" algn="l" rtl="0">
              <a:spcBef>
                <a:spcPts val="0"/>
              </a:spcBef>
              <a:spcAft>
                <a:spcPts val="0"/>
              </a:spcAft>
              <a:buNone/>
            </a:pPr>
            <a:endParaRPr sz="1800">
              <a:solidFill>
                <a:schemeClr val="lt1"/>
              </a:solidFill>
              <a:latin typeface="Lato"/>
              <a:ea typeface="Lato"/>
              <a:cs typeface="Lato"/>
              <a:sym typeface="Lato"/>
            </a:endParaRPr>
          </a:p>
        </p:txBody>
      </p:sp>
      <p:sp>
        <p:nvSpPr>
          <p:cNvPr id="168" name="Google Shape;168;p23"/>
          <p:cNvSpPr txBox="1"/>
          <p:nvPr/>
        </p:nvSpPr>
        <p:spPr>
          <a:xfrm>
            <a:off x="5016425" y="256150"/>
            <a:ext cx="3401700" cy="45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u="sng">
                <a:solidFill>
                  <a:schemeClr val="lt1"/>
                </a:solidFill>
                <a:latin typeface="Lato"/>
                <a:ea typeface="Lato"/>
                <a:cs typeface="Lato"/>
                <a:sym typeface="Lato"/>
              </a:rPr>
              <a:t>You May Sign Up to Observe </a:t>
            </a:r>
            <a:endParaRPr sz="1800" b="1" u="sng">
              <a:solidFill>
                <a:schemeClr val="lt1"/>
              </a:solidFill>
              <a:latin typeface="Lato"/>
              <a:ea typeface="Lato"/>
              <a:cs typeface="Lato"/>
              <a:sym typeface="Lato"/>
            </a:endParaRPr>
          </a:p>
        </p:txBody>
      </p:sp>
      <p:cxnSp>
        <p:nvCxnSpPr>
          <p:cNvPr id="169" name="Google Shape;169;p23"/>
          <p:cNvCxnSpPr/>
          <p:nvPr/>
        </p:nvCxnSpPr>
        <p:spPr>
          <a:xfrm>
            <a:off x="4799600" y="44850"/>
            <a:ext cx="22500" cy="5061300"/>
          </a:xfrm>
          <a:prstGeom prst="straightConnector1">
            <a:avLst/>
          </a:prstGeom>
          <a:noFill/>
          <a:ln w="76200" cap="flat" cmpd="sng">
            <a:solidFill>
              <a:schemeClr val="dk1"/>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a:spLocks noGrp="1"/>
          </p:cNvSpPr>
          <p:nvPr>
            <p:ph type="title"/>
          </p:nvPr>
        </p:nvSpPr>
        <p:spPr>
          <a:xfrm>
            <a:off x="283099" y="712150"/>
            <a:ext cx="80229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Tabulation</a:t>
            </a:r>
            <a:endParaRPr/>
          </a:p>
          <a:p>
            <a:pPr marL="457200" lvl="0" indent="-330200" algn="l" rtl="0">
              <a:spcBef>
                <a:spcPts val="1000"/>
              </a:spcBef>
              <a:spcAft>
                <a:spcPts val="0"/>
              </a:spcAft>
              <a:buSzPts val="1600"/>
              <a:buChar char="●"/>
            </a:pPr>
            <a:r>
              <a:rPr lang="en" sz="1600"/>
              <a:t>Full-time staff process one batch of voted ballots at a time, scanning them to be tabulated by Clear Ballot.</a:t>
            </a:r>
            <a:endParaRPr sz="1600"/>
          </a:p>
          <a:p>
            <a:pPr marL="457200" lvl="0" indent="-330200" algn="l" rtl="0">
              <a:spcBef>
                <a:spcPts val="0"/>
              </a:spcBef>
              <a:spcAft>
                <a:spcPts val="0"/>
              </a:spcAft>
              <a:buSzPts val="1600"/>
              <a:buChar char="●"/>
            </a:pPr>
            <a:r>
              <a:rPr lang="en" sz="1600"/>
              <a:t>Once all ballots are scanned, the number of ballots scanned is balanced against the number provided by the opening boards.</a:t>
            </a:r>
            <a:endParaRPr sz="1600"/>
          </a:p>
          <a:p>
            <a:pPr marL="0" lvl="0" indent="0" algn="l" rtl="0">
              <a:spcBef>
                <a:spcPts val="1000"/>
              </a:spcBef>
              <a:spcAft>
                <a:spcPts val="0"/>
              </a:spcAft>
              <a:buNone/>
            </a:pPr>
            <a:endParaRPr sz="1200"/>
          </a:p>
          <a:p>
            <a:pPr marL="0" lvl="0" indent="0" algn="l" rtl="0">
              <a:spcBef>
                <a:spcPts val="1000"/>
              </a:spcBef>
              <a:spcAft>
                <a:spcPts val="0"/>
              </a:spcAft>
              <a:buClr>
                <a:schemeClr val="dk2"/>
              </a:buClr>
              <a:buSzPts val="1100"/>
              <a:buFont typeface="Arial"/>
              <a:buNone/>
            </a:pPr>
            <a:r>
              <a:rPr lang="en" sz="1600">
                <a:highlight>
                  <a:srgbClr val="FF9900"/>
                </a:highlight>
              </a:rPr>
              <a:t>Observers will see colored tags on each white box containing voted ballots.</a:t>
            </a:r>
            <a:endParaRPr sz="1600">
              <a:highlight>
                <a:srgbClr val="FF9900"/>
              </a:highlight>
            </a:endParaRPr>
          </a:p>
          <a:p>
            <a:pPr marL="0" lvl="0" indent="0" algn="l" rtl="0">
              <a:spcBef>
                <a:spcPts val="1000"/>
              </a:spcBef>
              <a:spcAft>
                <a:spcPts val="0"/>
              </a:spcAft>
              <a:buClr>
                <a:schemeClr val="dk2"/>
              </a:buClr>
              <a:buSzPts val="1100"/>
              <a:buFont typeface="Arial"/>
              <a:buNone/>
            </a:pPr>
            <a:r>
              <a:rPr lang="en" sz="1600">
                <a:highlight>
                  <a:srgbClr val="FF9900"/>
                </a:highlight>
              </a:rPr>
              <a:t>▪ </a:t>
            </a:r>
            <a:r>
              <a:rPr lang="en" sz="1600">
                <a:solidFill>
                  <a:schemeClr val="accent1"/>
                </a:solidFill>
                <a:highlight>
                  <a:srgbClr val="FF9900"/>
                </a:highlight>
              </a:rPr>
              <a:t>Blue tags</a:t>
            </a:r>
            <a:r>
              <a:rPr lang="en" sz="1600">
                <a:highlight>
                  <a:srgbClr val="FF9900"/>
                </a:highlight>
              </a:rPr>
              <a:t> indicate ballots ready for tabulation.</a:t>
            </a:r>
            <a:endParaRPr sz="1600">
              <a:highlight>
                <a:srgbClr val="FF9900"/>
              </a:highlight>
            </a:endParaRPr>
          </a:p>
          <a:p>
            <a:pPr marL="0" lvl="0" indent="0" algn="l" rtl="0">
              <a:spcBef>
                <a:spcPts val="1000"/>
              </a:spcBef>
              <a:spcAft>
                <a:spcPts val="0"/>
              </a:spcAft>
              <a:buClr>
                <a:schemeClr val="dk2"/>
              </a:buClr>
              <a:buSzPts val="1100"/>
              <a:buFont typeface="Arial"/>
              <a:buNone/>
            </a:pPr>
            <a:r>
              <a:rPr lang="en" sz="1600">
                <a:highlight>
                  <a:srgbClr val="FF9900"/>
                </a:highlight>
              </a:rPr>
              <a:t>▪ </a:t>
            </a:r>
            <a:r>
              <a:rPr lang="en" sz="1600">
                <a:solidFill>
                  <a:srgbClr val="00FF00"/>
                </a:solidFill>
                <a:highlight>
                  <a:srgbClr val="FF9900"/>
                </a:highlight>
              </a:rPr>
              <a:t>Green tags</a:t>
            </a:r>
            <a:r>
              <a:rPr lang="en" sz="1600">
                <a:highlight>
                  <a:srgbClr val="FF9900"/>
                </a:highlight>
              </a:rPr>
              <a:t> indicate ballots that have already been tabulated.</a:t>
            </a:r>
            <a:endParaRPr sz="1600">
              <a:highlight>
                <a:srgbClr val="FF9900"/>
              </a:highlight>
            </a:endParaRPr>
          </a:p>
          <a:p>
            <a:pPr marL="0" lvl="0" indent="0" algn="l" rtl="0">
              <a:spcBef>
                <a:spcPts val="1000"/>
              </a:spcBef>
              <a:spcAft>
                <a:spcPts val="1000"/>
              </a:spcAft>
              <a:buNone/>
            </a:pPr>
            <a:endParaRPr sz="1600">
              <a:highlight>
                <a:srgbClr val="FF9900"/>
              </a:highlight>
            </a:endParaRPr>
          </a:p>
        </p:txBody>
      </p:sp>
      <p:sp>
        <p:nvSpPr>
          <p:cNvPr id="175" name="Google Shape;175;p24"/>
          <p:cNvSpPr txBox="1"/>
          <p:nvPr/>
        </p:nvSpPr>
        <p:spPr>
          <a:xfrm>
            <a:off x="283100" y="4654975"/>
            <a:ext cx="6244200" cy="25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accent5"/>
              </a:solidFill>
              <a:latin typeface="Lato"/>
              <a:ea typeface="Lato"/>
              <a:cs typeface="Lato"/>
              <a:sym typeface="Lato"/>
            </a:endParaRPr>
          </a:p>
        </p:txBody>
      </p:sp>
      <p:sp>
        <p:nvSpPr>
          <p:cNvPr id="176" name="Google Shape;176;p24"/>
          <p:cNvSpPr txBox="1"/>
          <p:nvPr/>
        </p:nvSpPr>
        <p:spPr>
          <a:xfrm>
            <a:off x="4395900" y="216800"/>
            <a:ext cx="3528600" cy="1108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FF0000"/>
                </a:solidFill>
                <a:latin typeface="Lato"/>
                <a:ea typeface="Lato"/>
                <a:cs typeface="Lato"/>
                <a:sym typeface="Lato"/>
              </a:rPr>
              <a:t>MYTH:</a:t>
            </a:r>
            <a:r>
              <a:rPr lang="en" sz="1200">
                <a:solidFill>
                  <a:srgbClr val="FF0000"/>
                </a:solidFill>
                <a:latin typeface="Lato"/>
                <a:ea typeface="Lato"/>
                <a:cs typeface="Lato"/>
                <a:sym typeface="Lato"/>
              </a:rPr>
              <a:t> Tabulation machines are connected to the internet.</a:t>
            </a:r>
            <a:endParaRPr sz="1200">
              <a:solidFill>
                <a:srgbClr val="FF0000"/>
              </a:solidFill>
              <a:latin typeface="Lato"/>
              <a:ea typeface="Lato"/>
              <a:cs typeface="Lato"/>
              <a:sym typeface="Lato"/>
            </a:endParaRPr>
          </a:p>
          <a:p>
            <a:pPr marL="0" lvl="0" indent="0" algn="l" rtl="0">
              <a:spcBef>
                <a:spcPts val="0"/>
              </a:spcBef>
              <a:spcAft>
                <a:spcPts val="0"/>
              </a:spcAft>
              <a:buNone/>
            </a:pPr>
            <a:r>
              <a:rPr lang="en" sz="1200" b="1">
                <a:solidFill>
                  <a:srgbClr val="FF0000"/>
                </a:solidFill>
                <a:latin typeface="Lato"/>
                <a:ea typeface="Lato"/>
                <a:cs typeface="Lato"/>
                <a:sym typeface="Lato"/>
              </a:rPr>
              <a:t>FACT:</a:t>
            </a:r>
            <a:r>
              <a:rPr lang="en" sz="1200">
                <a:solidFill>
                  <a:srgbClr val="FF0000"/>
                </a:solidFill>
                <a:latin typeface="Lato"/>
                <a:ea typeface="Lato"/>
                <a:cs typeface="Lato"/>
                <a:sym typeface="Lato"/>
              </a:rPr>
              <a:t> Clear Ballot systems are </a:t>
            </a:r>
            <a:r>
              <a:rPr lang="en" sz="1200" u="sng">
                <a:solidFill>
                  <a:srgbClr val="FF0000"/>
                </a:solidFill>
                <a:latin typeface="Lato"/>
                <a:ea typeface="Lato"/>
                <a:cs typeface="Lato"/>
                <a:sym typeface="Lato"/>
              </a:rPr>
              <a:t>NEVER</a:t>
            </a:r>
            <a:r>
              <a:rPr lang="en" sz="1200">
                <a:solidFill>
                  <a:srgbClr val="FF0000"/>
                </a:solidFill>
                <a:latin typeface="Lato"/>
                <a:ea typeface="Lato"/>
                <a:cs typeface="Lato"/>
                <a:sym typeface="Lato"/>
              </a:rPr>
              <a:t> connected to the internet and there is an air gapped system for transferring results. </a:t>
            </a:r>
            <a:endParaRPr sz="1200">
              <a:solidFill>
                <a:srgbClr val="FF0000"/>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sp>
        <p:nvSpPr>
          <p:cNvPr id="181" name="Google Shape;181;p25"/>
          <p:cNvSpPr/>
          <p:nvPr/>
        </p:nvSpPr>
        <p:spPr>
          <a:xfrm>
            <a:off x="283000" y="297900"/>
            <a:ext cx="8615700"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5"/>
          <p:cNvSpPr txBox="1">
            <a:spLocks noGrp="1"/>
          </p:cNvSpPr>
          <p:nvPr>
            <p:ph type="body" idx="4294967295"/>
          </p:nvPr>
        </p:nvSpPr>
        <p:spPr>
          <a:xfrm>
            <a:off x="481300" y="1016750"/>
            <a:ext cx="8148600" cy="35973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1600"/>
              </a:spcBef>
              <a:spcAft>
                <a:spcPts val="0"/>
              </a:spcAft>
              <a:buNone/>
            </a:pPr>
            <a:r>
              <a:rPr lang="en" sz="3100">
                <a:solidFill>
                  <a:schemeClr val="lt1"/>
                </a:solidFill>
              </a:rPr>
              <a:t>Adjudication </a:t>
            </a:r>
            <a:endParaRPr sz="3100">
              <a:solidFill>
                <a:schemeClr val="lt1"/>
              </a:solidFill>
            </a:endParaRPr>
          </a:p>
          <a:p>
            <a:pPr marL="457200" lvl="0" indent="-361950" algn="l" rtl="0">
              <a:spcBef>
                <a:spcPts val="1600"/>
              </a:spcBef>
              <a:spcAft>
                <a:spcPts val="0"/>
              </a:spcAft>
              <a:buClr>
                <a:schemeClr val="lt1"/>
              </a:buClr>
              <a:buSzPts val="2100"/>
              <a:buChar char="●"/>
            </a:pPr>
            <a:r>
              <a:rPr lang="en" sz="1500">
                <a:solidFill>
                  <a:srgbClr val="333333"/>
                </a:solidFill>
                <a:highlight>
                  <a:srgbClr val="FFFFFF"/>
                </a:highlight>
                <a:latin typeface="Arial"/>
                <a:ea typeface="Arial"/>
                <a:cs typeface="Arial"/>
                <a:sym typeface="Arial"/>
              </a:rPr>
              <a:t>After ballots have been tabulated, two full-time staff members, of different political parties, review electronic images of ballots to ensure that votes were tallied correctly. If you have ever marked the wrong choice, crossed it out and marked a new option, then this is the process that ensured your vote was counted the way you intended.</a:t>
            </a:r>
            <a:endParaRPr sz="1500">
              <a:solidFill>
                <a:srgbClr val="333333"/>
              </a:solidFill>
              <a:highlight>
                <a:srgbClr val="FFFFFF"/>
              </a:highlight>
              <a:latin typeface="Arial"/>
              <a:ea typeface="Arial"/>
              <a:cs typeface="Arial"/>
              <a:sym typeface="Arial"/>
            </a:endParaRPr>
          </a:p>
          <a:p>
            <a:pPr marL="457200" lvl="0" indent="-323850" algn="l" rtl="0">
              <a:spcBef>
                <a:spcPts val="0"/>
              </a:spcBef>
              <a:spcAft>
                <a:spcPts val="0"/>
              </a:spcAft>
              <a:buClr>
                <a:schemeClr val="lt1"/>
              </a:buClr>
              <a:buSzPts val="1500"/>
              <a:buChar char="●"/>
            </a:pPr>
            <a:r>
              <a:rPr lang="en" sz="1500">
                <a:solidFill>
                  <a:schemeClr val="lt1"/>
                </a:solidFill>
              </a:rPr>
              <a:t>Adjudication is carried out by direction from the Oregon Secretary of State in the form of the Vote by Mail Manual.</a:t>
            </a:r>
            <a:endParaRPr sz="1500">
              <a:solidFill>
                <a:schemeClr val="lt1"/>
              </a:solidFill>
            </a:endParaRPr>
          </a:p>
          <a:p>
            <a:pPr marL="457200" lvl="0" indent="-361950" algn="l" rtl="0">
              <a:spcBef>
                <a:spcPts val="0"/>
              </a:spcBef>
              <a:spcAft>
                <a:spcPts val="0"/>
              </a:spcAft>
              <a:buClr>
                <a:schemeClr val="lt1"/>
              </a:buClr>
              <a:buSzPts val="2100"/>
              <a:buChar char="●"/>
            </a:pPr>
            <a:r>
              <a:rPr lang="en" sz="1500">
                <a:solidFill>
                  <a:srgbClr val="333333"/>
                </a:solidFill>
                <a:highlight>
                  <a:srgbClr val="FFFFFF"/>
                </a:highlight>
                <a:latin typeface="Arial"/>
                <a:ea typeface="Arial"/>
                <a:cs typeface="Arial"/>
                <a:sym typeface="Arial"/>
              </a:rPr>
              <a:t>This process is completed before the election is certified, no later than 27 days after the election.</a:t>
            </a:r>
            <a:endParaRPr sz="1500">
              <a:solidFill>
                <a:srgbClr val="333333"/>
              </a:solidFill>
              <a:highlight>
                <a:srgbClr val="FFFFFF"/>
              </a:highlight>
              <a:latin typeface="Arial"/>
              <a:ea typeface="Arial"/>
              <a:cs typeface="Arial"/>
              <a:sym typeface="Arial"/>
            </a:endParaRPr>
          </a:p>
          <a:p>
            <a:pPr marL="457200" lvl="0" indent="-304800" algn="l" rtl="0">
              <a:lnSpc>
                <a:spcPct val="100000"/>
              </a:lnSpc>
              <a:spcBef>
                <a:spcPts val="0"/>
              </a:spcBef>
              <a:spcAft>
                <a:spcPts val="0"/>
              </a:spcAft>
              <a:buClr>
                <a:schemeClr val="lt1"/>
              </a:buClr>
              <a:buSzPts val="1200"/>
              <a:buChar char="●"/>
            </a:pPr>
            <a:r>
              <a:rPr lang="en" sz="1500">
                <a:solidFill>
                  <a:schemeClr val="lt1"/>
                </a:solidFill>
              </a:rPr>
              <a:t>Observers will see full-time staff reviewing each contest and candidate methodically while logging their progress. Go to the election website if you would like to sign up to observe. </a:t>
            </a:r>
            <a:r>
              <a:rPr lang="en" sz="1200">
                <a:solidFill>
                  <a:schemeClr val="lt1"/>
                </a:solidFill>
              </a:rPr>
              <a:t> </a:t>
            </a:r>
            <a:endParaRPr sz="1200">
              <a:solidFill>
                <a:schemeClr val="lt1"/>
              </a:solidFill>
            </a:endParaRPr>
          </a:p>
          <a:p>
            <a:pPr marL="457200" lvl="0" indent="0" algn="l" rtl="0">
              <a:lnSpc>
                <a:spcPct val="100000"/>
              </a:lnSpc>
              <a:spcBef>
                <a:spcPts val="1600"/>
              </a:spcBef>
              <a:spcAft>
                <a:spcPts val="0"/>
              </a:spcAft>
              <a:buNone/>
            </a:pPr>
            <a:r>
              <a:rPr lang="en" sz="1200" u="sng">
                <a:solidFill>
                  <a:schemeClr val="hlink"/>
                </a:solidFill>
                <a:hlinkClick r:id="rId3"/>
              </a:rPr>
              <a:t>https://co.coos.or.us/observation</a:t>
            </a:r>
            <a:r>
              <a:rPr lang="en" sz="1200">
                <a:solidFill>
                  <a:schemeClr val="lt1"/>
                </a:solidFill>
              </a:rPr>
              <a:t> </a:t>
            </a:r>
            <a:endParaRPr sz="1200">
              <a:solidFill>
                <a:schemeClr val="lt1"/>
              </a:solidFill>
            </a:endParaRPr>
          </a:p>
          <a:p>
            <a:pPr marL="457200" lvl="0" indent="0" algn="l" rtl="0">
              <a:lnSpc>
                <a:spcPct val="100000"/>
              </a:lnSpc>
              <a:spcBef>
                <a:spcPts val="1600"/>
              </a:spcBef>
              <a:spcAft>
                <a:spcPts val="0"/>
              </a:spcAft>
              <a:buNone/>
            </a:pPr>
            <a:endParaRPr>
              <a:solidFill>
                <a:schemeClr val="lt1"/>
              </a:solidFill>
            </a:endParaRPr>
          </a:p>
          <a:p>
            <a:pPr marL="0" lvl="0" indent="0" algn="l" rtl="0">
              <a:lnSpc>
                <a:spcPct val="100000"/>
              </a:lnSpc>
              <a:spcBef>
                <a:spcPts val="1600"/>
              </a:spcBef>
              <a:spcAft>
                <a:spcPts val="1600"/>
              </a:spcAft>
              <a:buNone/>
            </a:pP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a:spLocks noGrp="1"/>
          </p:cNvSpPr>
          <p:nvPr>
            <p:ph type="title"/>
          </p:nvPr>
        </p:nvSpPr>
        <p:spPr>
          <a:xfrm>
            <a:off x="265500" y="754200"/>
            <a:ext cx="4045200" cy="3635100"/>
          </a:xfrm>
          <a:prstGeom prst="rect">
            <a:avLst/>
          </a:prstGeom>
          <a:solidFill>
            <a:srgbClr val="134F5C"/>
          </a:solidFill>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2700">
                <a:solidFill>
                  <a:srgbClr val="333333"/>
                </a:solidFill>
                <a:highlight>
                  <a:srgbClr val="FFFFFF"/>
                </a:highlight>
                <a:latin typeface="Arial"/>
                <a:ea typeface="Arial"/>
                <a:cs typeface="Arial"/>
                <a:sym typeface="Arial"/>
              </a:rPr>
              <a:t>HAND COUNT</a:t>
            </a:r>
            <a:endParaRPr sz="2700">
              <a:solidFill>
                <a:srgbClr val="333333"/>
              </a:solidFill>
              <a:highlight>
                <a:srgbClr val="FFFFFF"/>
              </a:highlight>
              <a:latin typeface="Arial"/>
              <a:ea typeface="Arial"/>
              <a:cs typeface="Arial"/>
              <a:sym typeface="Arial"/>
            </a:endParaRPr>
          </a:p>
          <a:p>
            <a:pPr marL="0" lvl="0" indent="0" algn="l" rtl="0">
              <a:lnSpc>
                <a:spcPct val="115000"/>
              </a:lnSpc>
              <a:spcBef>
                <a:spcPts val="1100"/>
              </a:spcBef>
              <a:spcAft>
                <a:spcPts val="1100"/>
              </a:spcAft>
              <a:buClr>
                <a:schemeClr val="dk2"/>
              </a:buClr>
              <a:buSzPts val="1100"/>
              <a:buFont typeface="Arial"/>
              <a:buNone/>
            </a:pPr>
            <a:r>
              <a:rPr lang="en" sz="1600">
                <a:solidFill>
                  <a:srgbClr val="333333"/>
                </a:solidFill>
                <a:highlight>
                  <a:srgbClr val="FFFFFF"/>
                </a:highlight>
                <a:latin typeface="Arial"/>
                <a:ea typeface="Arial"/>
                <a:cs typeface="Arial"/>
                <a:sym typeface="Arial"/>
              </a:rPr>
              <a:t>Your ballot may be Hand Counted. . . </a:t>
            </a:r>
            <a:endParaRPr sz="4000"/>
          </a:p>
        </p:txBody>
      </p:sp>
      <p:sp>
        <p:nvSpPr>
          <p:cNvPr id="188" name="Google Shape;188;p26"/>
          <p:cNvSpPr txBox="1"/>
          <p:nvPr/>
        </p:nvSpPr>
        <p:spPr>
          <a:xfrm>
            <a:off x="283100" y="4654975"/>
            <a:ext cx="6244200" cy="25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solidFill>
                <a:schemeClr val="dk1"/>
              </a:solidFill>
              <a:latin typeface="Lato"/>
              <a:ea typeface="Lato"/>
              <a:cs typeface="Lato"/>
              <a:sym typeface="Lato"/>
            </a:endParaRPr>
          </a:p>
        </p:txBody>
      </p:sp>
      <p:sp>
        <p:nvSpPr>
          <p:cNvPr id="189" name="Google Shape;189;p26"/>
          <p:cNvSpPr txBox="1"/>
          <p:nvPr/>
        </p:nvSpPr>
        <p:spPr>
          <a:xfrm>
            <a:off x="4822025" y="306500"/>
            <a:ext cx="4104300" cy="4722300"/>
          </a:xfrm>
          <a:prstGeom prst="rect">
            <a:avLst/>
          </a:prstGeom>
          <a:solidFill>
            <a:srgbClr val="134F5C"/>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800">
              <a:solidFill>
                <a:srgbClr val="333333"/>
              </a:solidFill>
              <a:highlight>
                <a:srgbClr val="FFFFFF"/>
              </a:highlight>
            </a:endParaRPr>
          </a:p>
          <a:p>
            <a:pPr marL="0" lvl="0" indent="0" algn="l" rtl="0">
              <a:lnSpc>
                <a:spcPct val="115000"/>
              </a:lnSpc>
              <a:spcBef>
                <a:spcPts val="1100"/>
              </a:spcBef>
              <a:spcAft>
                <a:spcPts val="0"/>
              </a:spcAft>
              <a:buNone/>
            </a:pPr>
            <a:r>
              <a:rPr lang="en" sz="1200">
                <a:solidFill>
                  <a:srgbClr val="333333"/>
                </a:solidFill>
                <a:highlight>
                  <a:srgbClr val="FFFFFF"/>
                </a:highlight>
              </a:rPr>
              <a:t>After statewide and federal elections, counties perform post-election reviews. The Secretary of State issues a directive to all Oregon counties ordering a hand count audit of specific contests and batches or precincts. In Coos County, a selection of ballots are hand counted by teams of employees, of different political parties, with results compared against tabulator results.</a:t>
            </a:r>
            <a:endParaRPr sz="1200">
              <a:solidFill>
                <a:srgbClr val="333333"/>
              </a:solidFill>
              <a:highlight>
                <a:srgbClr val="FFFFFF"/>
              </a:highlight>
            </a:endParaRPr>
          </a:p>
          <a:p>
            <a:pPr marL="457200" lvl="0" indent="-304800" algn="l" rtl="0">
              <a:lnSpc>
                <a:spcPct val="115000"/>
              </a:lnSpc>
              <a:spcBef>
                <a:spcPts val="1100"/>
              </a:spcBef>
              <a:spcAft>
                <a:spcPts val="0"/>
              </a:spcAft>
              <a:buClr>
                <a:srgbClr val="333333"/>
              </a:buClr>
              <a:buSzPts val="1200"/>
              <a:buChar char="★"/>
            </a:pPr>
            <a:r>
              <a:rPr lang="en" sz="1200">
                <a:solidFill>
                  <a:srgbClr val="333333"/>
                </a:solidFill>
                <a:highlight>
                  <a:srgbClr val="FFFFFF"/>
                </a:highlight>
              </a:rPr>
              <a:t>Observers will see each batch is split between the two teams of a board.</a:t>
            </a:r>
            <a:endParaRPr sz="1200">
              <a:solidFill>
                <a:srgbClr val="333333"/>
              </a:solidFill>
              <a:highlight>
                <a:srgbClr val="FFFFFF"/>
              </a:highlight>
            </a:endParaRPr>
          </a:p>
          <a:p>
            <a:pPr marL="457200" lvl="0" indent="-304800" algn="l" rtl="0">
              <a:lnSpc>
                <a:spcPct val="115000"/>
              </a:lnSpc>
              <a:spcBef>
                <a:spcPts val="0"/>
              </a:spcBef>
              <a:spcAft>
                <a:spcPts val="0"/>
              </a:spcAft>
              <a:buClr>
                <a:srgbClr val="333333"/>
              </a:buClr>
              <a:buSzPts val="1200"/>
              <a:buChar char="★"/>
            </a:pPr>
            <a:r>
              <a:rPr lang="en" sz="1200">
                <a:solidFill>
                  <a:srgbClr val="333333"/>
                </a:solidFill>
                <a:highlight>
                  <a:srgbClr val="FFFFFF"/>
                </a:highlight>
              </a:rPr>
              <a:t>Observers will see, once both teams have finished counting, they log their findings and switch ballots with the other team to repeat the process.</a:t>
            </a:r>
            <a:endParaRPr sz="1200">
              <a:solidFill>
                <a:srgbClr val="333333"/>
              </a:solidFill>
              <a:highlight>
                <a:srgbClr val="FFFFFF"/>
              </a:highlight>
            </a:endParaRPr>
          </a:p>
          <a:p>
            <a:pPr marL="1371600" lvl="0" indent="-304800" algn="l" rtl="0">
              <a:lnSpc>
                <a:spcPct val="115000"/>
              </a:lnSpc>
              <a:spcBef>
                <a:spcPts val="0"/>
              </a:spcBef>
              <a:spcAft>
                <a:spcPts val="0"/>
              </a:spcAft>
              <a:buClr>
                <a:srgbClr val="333333"/>
              </a:buClr>
              <a:buSzPts val="1200"/>
              <a:buChar char="➔"/>
            </a:pPr>
            <a:r>
              <a:rPr lang="en" sz="1200">
                <a:solidFill>
                  <a:srgbClr val="333333"/>
                </a:solidFill>
                <a:highlight>
                  <a:srgbClr val="FFFFFF"/>
                </a:highlight>
              </a:rPr>
              <a:t> This process ensures each batch is counted twice.</a:t>
            </a:r>
            <a:endParaRPr sz="1200">
              <a:solidFill>
                <a:srgbClr val="333333"/>
              </a:solidFill>
              <a:highlight>
                <a:srgbClr val="FFFFFF"/>
              </a:highlight>
            </a:endParaRPr>
          </a:p>
          <a:p>
            <a:pPr marL="457200" lvl="0" indent="-304800" algn="l" rtl="0">
              <a:lnSpc>
                <a:spcPct val="115000"/>
              </a:lnSpc>
              <a:spcBef>
                <a:spcPts val="0"/>
              </a:spcBef>
              <a:spcAft>
                <a:spcPts val="0"/>
              </a:spcAft>
              <a:buClr>
                <a:srgbClr val="333333"/>
              </a:buClr>
              <a:buSzPts val="1200"/>
              <a:buChar char="★"/>
            </a:pPr>
            <a:r>
              <a:rPr lang="en" sz="1200">
                <a:solidFill>
                  <a:srgbClr val="333333"/>
                </a:solidFill>
                <a:highlight>
                  <a:srgbClr val="FFFFFF"/>
                </a:highlight>
              </a:rPr>
              <a:t>Observers will see a seal is broken upon the beginning of and placed upon the completion of each batch.</a:t>
            </a:r>
            <a:endParaRPr sz="1200">
              <a:solidFill>
                <a:srgbClr val="333333"/>
              </a:solidFill>
              <a:highlight>
                <a:srgbClr val="FFFFFF"/>
              </a:highlight>
            </a:endParaRPr>
          </a:p>
          <a:p>
            <a:pPr marL="0" lvl="0" indent="0" algn="l" rtl="0">
              <a:lnSpc>
                <a:spcPct val="115000"/>
              </a:lnSpc>
              <a:spcBef>
                <a:spcPts val="1100"/>
              </a:spcBef>
              <a:spcAft>
                <a:spcPts val="1100"/>
              </a:spcAft>
              <a:buNone/>
            </a:pPr>
            <a:endParaRPr sz="1200">
              <a:solidFill>
                <a:srgbClr val="333333"/>
              </a:solidFill>
              <a:highlight>
                <a:srgbClr val="FFFFFF"/>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3"/>
        <p:cNvGrpSpPr/>
        <p:nvPr/>
      </p:nvGrpSpPr>
      <p:grpSpPr>
        <a:xfrm>
          <a:off x="0" y="0"/>
          <a:ext cx="0" cy="0"/>
          <a:chOff x="0" y="0"/>
          <a:chExt cx="0" cy="0"/>
        </a:xfrm>
      </p:grpSpPr>
      <p:pic>
        <p:nvPicPr>
          <p:cNvPr id="194" name="Google Shape;194;p27"/>
          <p:cNvPicPr preferRelativeResize="0"/>
          <p:nvPr/>
        </p:nvPicPr>
        <p:blipFill>
          <a:blip r:embed="rId3">
            <a:alphaModFix/>
          </a:blip>
          <a:stretch>
            <a:fillRect/>
          </a:stretch>
        </p:blipFill>
        <p:spPr>
          <a:xfrm>
            <a:off x="2444700" y="162737"/>
            <a:ext cx="4254600" cy="4818038"/>
          </a:xfrm>
          <a:prstGeom prst="rect">
            <a:avLst/>
          </a:prstGeom>
          <a:noFill/>
          <a:ln>
            <a:noFill/>
          </a:ln>
        </p:spPr>
      </p:pic>
      <p:sp>
        <p:nvSpPr>
          <p:cNvPr id="195" name="Google Shape;195;p27"/>
          <p:cNvSpPr txBox="1"/>
          <p:nvPr/>
        </p:nvSpPr>
        <p:spPr>
          <a:xfrm>
            <a:off x="2734600" y="477650"/>
            <a:ext cx="3722100" cy="972300"/>
          </a:xfrm>
          <a:prstGeom prst="rect">
            <a:avLst/>
          </a:prstGeom>
          <a:solidFill>
            <a:srgbClr val="45818E"/>
          </a:solidFill>
          <a:ln>
            <a:noFill/>
          </a:ln>
        </p:spPr>
        <p:txBody>
          <a:bodyPr spcFirstLastPara="1" wrap="square" lIns="91425" tIns="91425" rIns="91425" bIns="91425" anchor="b" anchorCtr="0">
            <a:noAutofit/>
          </a:bodyPr>
          <a:lstStyle/>
          <a:p>
            <a:pPr marL="0" lvl="0" indent="0" algn="l" rtl="0">
              <a:lnSpc>
                <a:spcPct val="115000"/>
              </a:lnSpc>
              <a:spcBef>
                <a:spcPts val="0"/>
              </a:spcBef>
              <a:spcAft>
                <a:spcPts val="1100"/>
              </a:spcAft>
              <a:buClr>
                <a:schemeClr val="dk2"/>
              </a:buClr>
              <a:buSzPts val="1100"/>
              <a:buFont typeface="Arial"/>
              <a:buNone/>
            </a:pPr>
            <a:r>
              <a:rPr lang="en" sz="2500" b="1">
                <a:solidFill>
                  <a:srgbClr val="333333"/>
                </a:solidFill>
                <a:highlight>
                  <a:srgbClr val="FFFFFF"/>
                </a:highlight>
              </a:rPr>
              <a:t>Your ballot is stored. . . </a:t>
            </a:r>
            <a:endParaRPr sz="2500" b="1">
              <a:solidFill>
                <a:srgbClr val="333333"/>
              </a:solidFill>
              <a:highlight>
                <a:srgbClr val="FFFFFF"/>
              </a:highlight>
            </a:endParaRPr>
          </a:p>
        </p:txBody>
      </p:sp>
      <p:sp>
        <p:nvSpPr>
          <p:cNvPr id="196" name="Google Shape;196;p27"/>
          <p:cNvSpPr txBox="1">
            <a:spLocks noGrp="1"/>
          </p:cNvSpPr>
          <p:nvPr>
            <p:ph type="body" idx="4294967295"/>
          </p:nvPr>
        </p:nvSpPr>
        <p:spPr>
          <a:xfrm>
            <a:off x="2855550" y="1377475"/>
            <a:ext cx="3432900" cy="332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600">
                <a:solidFill>
                  <a:srgbClr val="333333"/>
                </a:solidFill>
                <a:highlight>
                  <a:srgbClr val="FFFFFF"/>
                </a:highlight>
                <a:latin typeface="Arial"/>
                <a:ea typeface="Arial"/>
                <a:cs typeface="Arial"/>
                <a:sym typeface="Arial"/>
              </a:rPr>
              <a:t>After certification and hand counts, ballots and return identification envelopes are moved to a larger secure storage area for retention. Federal law requires voted ballots to be held for approximately two years after a federal election.</a:t>
            </a:r>
            <a:endParaRPr sz="1600">
              <a:solidFill>
                <a:srgbClr val="333333"/>
              </a:solidFill>
              <a:highlight>
                <a:srgbClr val="FFFFFF"/>
              </a:highlight>
              <a:latin typeface="Arial"/>
              <a:ea typeface="Arial"/>
              <a:cs typeface="Arial"/>
              <a:sym typeface="Arial"/>
            </a:endParaRPr>
          </a:p>
          <a:p>
            <a:pPr marL="457200" lvl="0" indent="0" algn="l" rtl="0">
              <a:spcBef>
                <a:spcPts val="1100"/>
              </a:spcBef>
              <a:spcAft>
                <a:spcPts val="1000"/>
              </a:spcAft>
              <a:buNone/>
            </a:pPr>
            <a:endParaRPr sz="1200">
              <a:latin typeface="Raleway"/>
              <a:ea typeface="Raleway"/>
              <a:cs typeface="Raleway"/>
              <a:sym typeface="Raleway"/>
            </a:endParaRPr>
          </a:p>
        </p:txBody>
      </p:sp>
      <p:pic>
        <p:nvPicPr>
          <p:cNvPr id="197" name="Google Shape;197;p27" descr="Kalender Calendar Sticker (Provided by Tenor)"/>
          <p:cNvPicPr preferRelativeResize="0"/>
          <p:nvPr/>
        </p:nvPicPr>
        <p:blipFill>
          <a:blip r:embed="rId4">
            <a:alphaModFix/>
          </a:blip>
          <a:stretch>
            <a:fillRect/>
          </a:stretch>
        </p:blipFill>
        <p:spPr>
          <a:xfrm>
            <a:off x="267050" y="1377475"/>
            <a:ext cx="2139900" cy="1766062"/>
          </a:xfrm>
          <a:prstGeom prst="rect">
            <a:avLst/>
          </a:prstGeom>
          <a:noFill/>
          <a:ln>
            <a:noFill/>
          </a:ln>
        </p:spPr>
      </p:pic>
      <p:pic>
        <p:nvPicPr>
          <p:cNvPr id="198" name="Google Shape;198;p27" descr="set of cardboard boxes (Provided by Getty Images)"/>
          <p:cNvPicPr preferRelativeResize="0"/>
          <p:nvPr/>
        </p:nvPicPr>
        <p:blipFill>
          <a:blip r:embed="rId5">
            <a:alphaModFix/>
          </a:blip>
          <a:stretch>
            <a:fillRect/>
          </a:stretch>
        </p:blipFill>
        <p:spPr>
          <a:xfrm>
            <a:off x="4474350" y="3442425"/>
            <a:ext cx="2025426" cy="1262952"/>
          </a:xfrm>
          <a:prstGeom prst="rect">
            <a:avLst/>
          </a:prstGeom>
          <a:noFill/>
          <a:ln>
            <a:noFill/>
          </a:ln>
        </p:spPr>
      </p:pic>
      <p:sp>
        <p:nvSpPr>
          <p:cNvPr id="199" name="Google Shape;199;p27"/>
          <p:cNvSpPr txBox="1"/>
          <p:nvPr/>
        </p:nvSpPr>
        <p:spPr>
          <a:xfrm>
            <a:off x="6784350" y="1001700"/>
            <a:ext cx="2139900" cy="3386400"/>
          </a:xfrm>
          <a:prstGeom prst="rect">
            <a:avLst/>
          </a:prstGeom>
          <a:noFill/>
          <a:ln w="76200" cap="flat" cmpd="sng">
            <a:solidFill>
              <a:srgbClr val="45818E"/>
            </a:solidFill>
            <a:prstDash val="solid"/>
            <a:round/>
            <a:headEnd type="none" w="sm" len="sm"/>
            <a:tailEnd type="none" w="sm" len="sm"/>
          </a:ln>
        </p:spPr>
        <p:txBody>
          <a:bodyPr spcFirstLastPara="1" wrap="square" lIns="91425" tIns="91425" rIns="91425" bIns="91425" anchor="t" anchorCtr="0">
            <a:spAutoFit/>
          </a:bodyPr>
          <a:lstStyle/>
          <a:p>
            <a:pPr marL="457200" lvl="0" indent="-330200" algn="l" rtl="0">
              <a:spcBef>
                <a:spcPts val="0"/>
              </a:spcBef>
              <a:spcAft>
                <a:spcPts val="0"/>
              </a:spcAft>
              <a:buClr>
                <a:schemeClr val="dk2"/>
              </a:buClr>
              <a:buSzPts val="1600"/>
              <a:buFont typeface="Lato"/>
              <a:buChar char="★"/>
            </a:pPr>
            <a:r>
              <a:rPr lang="en" sz="1600">
                <a:solidFill>
                  <a:schemeClr val="dk2"/>
                </a:solidFill>
                <a:latin typeface="Lato"/>
                <a:ea typeface="Lato"/>
                <a:cs typeface="Lato"/>
                <a:sym typeface="Lato"/>
              </a:rPr>
              <a:t>All retained materials are labeled and dated for destruction. When that day arrives, a shredder company does this in-house and documentation is done.</a:t>
            </a:r>
            <a:endParaRPr sz="1600">
              <a:solidFill>
                <a:schemeClr val="dk2"/>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8"/>
          <p:cNvSpPr txBox="1">
            <a:spLocks noGrp="1"/>
          </p:cNvSpPr>
          <p:nvPr>
            <p:ph type="title"/>
          </p:nvPr>
        </p:nvSpPr>
        <p:spPr>
          <a:xfrm>
            <a:off x="283100" y="712150"/>
            <a:ext cx="8620500" cy="10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Public Record Questions </a:t>
            </a:r>
            <a:endParaRPr/>
          </a:p>
        </p:txBody>
      </p:sp>
      <p:sp>
        <p:nvSpPr>
          <p:cNvPr id="205" name="Google Shape;205;p28"/>
          <p:cNvSpPr/>
          <p:nvPr/>
        </p:nvSpPr>
        <p:spPr>
          <a:xfrm>
            <a:off x="371775" y="1988900"/>
            <a:ext cx="2629500" cy="2244900"/>
          </a:xfrm>
          <a:prstGeom prst="wedgeRectCallout">
            <a:avLst>
              <a:gd name="adj1" fmla="val -20833"/>
              <a:gd name="adj2" fmla="val 625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8"/>
          <p:cNvSpPr/>
          <p:nvPr/>
        </p:nvSpPr>
        <p:spPr>
          <a:xfrm>
            <a:off x="3210432" y="1988900"/>
            <a:ext cx="2629500" cy="2244900"/>
          </a:xfrm>
          <a:prstGeom prst="wedgeRectCallout">
            <a:avLst>
              <a:gd name="adj1" fmla="val -20833"/>
              <a:gd name="adj2" fmla="val 625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8"/>
          <p:cNvSpPr/>
          <p:nvPr/>
        </p:nvSpPr>
        <p:spPr>
          <a:xfrm>
            <a:off x="6049089" y="1988900"/>
            <a:ext cx="2629500" cy="2244900"/>
          </a:xfrm>
          <a:prstGeom prst="wedgeRectCallout">
            <a:avLst>
              <a:gd name="adj1" fmla="val -20833"/>
              <a:gd name="adj2" fmla="val 6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8"/>
          <p:cNvSpPr txBox="1">
            <a:spLocks noGrp="1"/>
          </p:cNvSpPr>
          <p:nvPr>
            <p:ph type="title"/>
          </p:nvPr>
        </p:nvSpPr>
        <p:spPr>
          <a:xfrm>
            <a:off x="6125275" y="2061900"/>
            <a:ext cx="2481600" cy="2005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en" sz="1350" u="sng">
                <a:solidFill>
                  <a:srgbClr val="3D5338"/>
                </a:solidFill>
                <a:highlight>
                  <a:srgbClr val="FFFFFF"/>
                </a:highlight>
                <a:latin typeface="Arial"/>
                <a:ea typeface="Arial"/>
                <a:cs typeface="Arial"/>
                <a:sym typeface="Arial"/>
              </a:rPr>
              <a:t>Can someone find out that I signed a petition? </a:t>
            </a:r>
            <a:endParaRPr sz="1350" u="sng">
              <a:solidFill>
                <a:srgbClr val="3D5338"/>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r>
              <a:rPr lang="en" sz="1200">
                <a:solidFill>
                  <a:srgbClr val="333333"/>
                </a:solidFill>
                <a:highlight>
                  <a:srgbClr val="FFFFFF"/>
                </a:highlight>
                <a:latin typeface="Arial"/>
                <a:ea typeface="Arial"/>
                <a:cs typeface="Arial"/>
                <a:sym typeface="Arial"/>
              </a:rPr>
              <a:t>Yes.</a:t>
            </a:r>
            <a:r>
              <a:rPr lang="en" sz="1200" b="0">
                <a:solidFill>
                  <a:srgbClr val="333333"/>
                </a:solidFill>
                <a:highlight>
                  <a:srgbClr val="FFFFFF"/>
                </a:highlight>
                <a:latin typeface="Arial"/>
                <a:ea typeface="Arial"/>
                <a:cs typeface="Arial"/>
                <a:sym typeface="Arial"/>
              </a:rPr>
              <a:t> The list of people who signed a completed petition is public record.</a:t>
            </a:r>
            <a:endParaRPr sz="1200" b="0">
              <a:solidFill>
                <a:srgbClr val="333333"/>
              </a:solidFill>
              <a:highlight>
                <a:srgbClr val="FFFFFF"/>
              </a:highlight>
              <a:latin typeface="Arial"/>
              <a:ea typeface="Arial"/>
              <a:cs typeface="Arial"/>
              <a:sym typeface="Arial"/>
            </a:endParaRPr>
          </a:p>
          <a:p>
            <a:pPr marL="0" lvl="0" indent="0" algn="l" rtl="0">
              <a:spcBef>
                <a:spcPts val="1100"/>
              </a:spcBef>
              <a:spcAft>
                <a:spcPts val="1200"/>
              </a:spcAft>
              <a:buNone/>
            </a:pPr>
            <a:endParaRPr sz="1400" b="0"/>
          </a:p>
        </p:txBody>
      </p:sp>
      <p:sp>
        <p:nvSpPr>
          <p:cNvPr id="209" name="Google Shape;209;p28"/>
          <p:cNvSpPr txBox="1">
            <a:spLocks noGrp="1"/>
          </p:cNvSpPr>
          <p:nvPr>
            <p:ph type="title"/>
          </p:nvPr>
        </p:nvSpPr>
        <p:spPr>
          <a:xfrm>
            <a:off x="447975" y="2061900"/>
            <a:ext cx="2481600" cy="2005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en" sz="1350" u="sng">
                <a:solidFill>
                  <a:srgbClr val="3D5338"/>
                </a:solidFill>
                <a:highlight>
                  <a:srgbClr val="FFFFFF"/>
                </a:highlight>
                <a:latin typeface="Arial"/>
                <a:ea typeface="Arial"/>
                <a:cs typeface="Arial"/>
                <a:sym typeface="Arial"/>
              </a:rPr>
              <a:t>Can someone find out how I've voted? </a:t>
            </a:r>
            <a:endParaRPr sz="1350" u="sng">
              <a:solidFill>
                <a:srgbClr val="3D5338"/>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r>
              <a:rPr lang="en" sz="1200">
                <a:solidFill>
                  <a:srgbClr val="333333"/>
                </a:solidFill>
                <a:highlight>
                  <a:srgbClr val="FFFFFF"/>
                </a:highlight>
                <a:latin typeface="Arial"/>
                <a:ea typeface="Arial"/>
                <a:cs typeface="Arial"/>
                <a:sym typeface="Arial"/>
              </a:rPr>
              <a:t>No.</a:t>
            </a:r>
            <a:r>
              <a:rPr lang="en" sz="1200" b="0">
                <a:solidFill>
                  <a:srgbClr val="333333"/>
                </a:solidFill>
                <a:highlight>
                  <a:srgbClr val="FFFFFF"/>
                </a:highlight>
                <a:latin typeface="Arial"/>
                <a:ea typeface="Arial"/>
                <a:cs typeface="Arial"/>
                <a:sym typeface="Arial"/>
              </a:rPr>
              <a:t> The ballot counting process ensures the privacy of each vote. If you are interested in learning more about the process, please consider observing an election</a:t>
            </a:r>
            <a:endParaRPr sz="1200" b="0">
              <a:solidFill>
                <a:srgbClr val="333333"/>
              </a:solidFill>
              <a:highlight>
                <a:srgbClr val="FFFFFF"/>
              </a:highlight>
              <a:latin typeface="Arial"/>
              <a:ea typeface="Arial"/>
              <a:cs typeface="Arial"/>
              <a:sym typeface="Arial"/>
            </a:endParaRPr>
          </a:p>
          <a:p>
            <a:pPr marL="0" lvl="0" indent="0" algn="l" rtl="0">
              <a:spcBef>
                <a:spcPts val="1100"/>
              </a:spcBef>
              <a:spcAft>
                <a:spcPts val="1200"/>
              </a:spcAft>
              <a:buNone/>
            </a:pPr>
            <a:endParaRPr sz="1400"/>
          </a:p>
        </p:txBody>
      </p:sp>
      <p:sp>
        <p:nvSpPr>
          <p:cNvPr id="210" name="Google Shape;210;p28"/>
          <p:cNvSpPr txBox="1">
            <a:spLocks noGrp="1"/>
          </p:cNvSpPr>
          <p:nvPr>
            <p:ph type="title"/>
          </p:nvPr>
        </p:nvSpPr>
        <p:spPr>
          <a:xfrm>
            <a:off x="3286625" y="2061900"/>
            <a:ext cx="2481600" cy="2005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en" sz="1350" u="sng">
                <a:solidFill>
                  <a:srgbClr val="3D5338"/>
                </a:solidFill>
                <a:highlight>
                  <a:srgbClr val="FFFFFF"/>
                </a:highlight>
                <a:latin typeface="Arial"/>
                <a:ea typeface="Arial"/>
                <a:cs typeface="Arial"/>
                <a:sym typeface="Arial"/>
              </a:rPr>
              <a:t>Can someone find out that I didn't vote in an election? </a:t>
            </a:r>
            <a:endParaRPr sz="1350" u="sng">
              <a:solidFill>
                <a:srgbClr val="3D5338"/>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2"/>
              </a:buClr>
              <a:buSzPts val="1100"/>
              <a:buFont typeface="Arial"/>
              <a:buNone/>
            </a:pPr>
            <a:r>
              <a:rPr lang="en" sz="1200">
                <a:solidFill>
                  <a:srgbClr val="333333"/>
                </a:solidFill>
                <a:highlight>
                  <a:srgbClr val="FFFFFF"/>
                </a:highlight>
                <a:latin typeface="Arial"/>
                <a:ea typeface="Arial"/>
                <a:cs typeface="Arial"/>
                <a:sym typeface="Arial"/>
              </a:rPr>
              <a:t>Yes</a:t>
            </a:r>
            <a:r>
              <a:rPr lang="en" sz="1200" b="0">
                <a:solidFill>
                  <a:srgbClr val="333333"/>
                </a:solidFill>
                <a:highlight>
                  <a:srgbClr val="FFFFFF"/>
                </a:highlight>
                <a:latin typeface="Arial"/>
                <a:ea typeface="Arial"/>
                <a:cs typeface="Arial"/>
                <a:sym typeface="Arial"/>
              </a:rPr>
              <a:t>. Whether or not someone cast a ballot during an election is public record.</a:t>
            </a:r>
            <a:endParaRPr sz="1200" b="0">
              <a:solidFill>
                <a:srgbClr val="333333"/>
              </a:solidFill>
              <a:highlight>
                <a:srgbClr val="FFFFFF"/>
              </a:highlight>
              <a:latin typeface="Arial"/>
              <a:ea typeface="Arial"/>
              <a:cs typeface="Arial"/>
              <a:sym typeface="Arial"/>
            </a:endParaRPr>
          </a:p>
          <a:p>
            <a:pPr marL="0" lvl="0" indent="0" algn="l" rtl="0">
              <a:spcBef>
                <a:spcPts val="1100"/>
              </a:spcBef>
              <a:spcAft>
                <a:spcPts val="1200"/>
              </a:spcAft>
              <a:buNone/>
            </a:pPr>
            <a:endParaRPr sz="1400" b="0"/>
          </a:p>
        </p:txBody>
      </p:sp>
      <p:sp>
        <p:nvSpPr>
          <p:cNvPr id="211" name="Google Shape;211;p28"/>
          <p:cNvSpPr txBox="1"/>
          <p:nvPr/>
        </p:nvSpPr>
        <p:spPr>
          <a:xfrm>
            <a:off x="283100" y="4654975"/>
            <a:ext cx="6244200" cy="25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i="1">
                <a:solidFill>
                  <a:schemeClr val="accent5"/>
                </a:solidFill>
                <a:latin typeface="Lato"/>
                <a:ea typeface="Lato"/>
                <a:cs typeface="Lato"/>
                <a:sym typeface="Lato"/>
              </a:rPr>
              <a:t>For more FAQs check out: </a:t>
            </a:r>
            <a:r>
              <a:rPr lang="en" sz="1100" u="sng">
                <a:solidFill>
                  <a:schemeClr val="hlink"/>
                </a:solidFill>
                <a:hlinkClick r:id="rId3"/>
              </a:rPr>
              <a:t>Frequently Asked Questions (FAQs) - Coos County</a:t>
            </a:r>
            <a:r>
              <a:rPr lang="en" sz="1100">
                <a:solidFill>
                  <a:schemeClr val="dk2"/>
                </a:solidFill>
              </a:rPr>
              <a:t> </a:t>
            </a:r>
            <a:endParaRPr sz="1200" i="1">
              <a:solidFill>
                <a:schemeClr val="accent5"/>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9"/>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Still Have Questions</a:t>
            </a:r>
            <a:endParaRPr/>
          </a:p>
          <a:p>
            <a:pPr marL="0" lvl="0" indent="0" algn="l" rtl="0">
              <a:spcBef>
                <a:spcPts val="0"/>
              </a:spcBef>
              <a:spcAft>
                <a:spcPts val="0"/>
              </a:spcAft>
              <a:buNone/>
            </a:pPr>
            <a:endParaRPr sz="1200" b="0">
              <a:solidFill>
                <a:srgbClr val="333333"/>
              </a:solidFill>
              <a:highlight>
                <a:srgbClr val="FFFFFF"/>
              </a:highlight>
              <a:latin typeface="Arial"/>
              <a:ea typeface="Arial"/>
              <a:cs typeface="Arial"/>
              <a:sym typeface="Arial"/>
            </a:endParaRPr>
          </a:p>
          <a:p>
            <a:pPr marL="914400" lvl="0" indent="0" algn="l" rtl="0">
              <a:lnSpc>
                <a:spcPct val="115000"/>
              </a:lnSpc>
              <a:spcBef>
                <a:spcPts val="0"/>
              </a:spcBef>
              <a:spcAft>
                <a:spcPts val="0"/>
              </a:spcAft>
              <a:buNone/>
            </a:pPr>
            <a:r>
              <a:rPr lang="en" sz="1700" b="0">
                <a:solidFill>
                  <a:schemeClr val="dk2"/>
                </a:solidFill>
                <a:highlight>
                  <a:srgbClr val="FFFFFF"/>
                </a:highlight>
                <a:latin typeface="Arial"/>
                <a:ea typeface="Arial"/>
                <a:cs typeface="Arial"/>
                <a:sym typeface="Arial"/>
              </a:rPr>
              <a:t>Contact Us:</a:t>
            </a:r>
            <a:endParaRPr sz="1700" b="0">
              <a:solidFill>
                <a:schemeClr val="dk2"/>
              </a:solidFill>
              <a:highlight>
                <a:srgbClr val="FFFFFF"/>
              </a:highlight>
              <a:latin typeface="Arial"/>
              <a:ea typeface="Arial"/>
              <a:cs typeface="Arial"/>
              <a:sym typeface="Arial"/>
            </a:endParaRPr>
          </a:p>
          <a:p>
            <a:pPr marL="914400" lvl="1" indent="-336550" algn="l" rtl="0">
              <a:lnSpc>
                <a:spcPct val="115000"/>
              </a:lnSpc>
              <a:spcBef>
                <a:spcPts val="1100"/>
              </a:spcBef>
              <a:spcAft>
                <a:spcPts val="0"/>
              </a:spcAft>
              <a:buClr>
                <a:schemeClr val="dk2"/>
              </a:buClr>
              <a:buSzPts val="1700"/>
              <a:buFont typeface="Arial"/>
              <a:buChar char="○"/>
            </a:pPr>
            <a:r>
              <a:rPr lang="en" sz="1700" b="0">
                <a:solidFill>
                  <a:schemeClr val="dk2"/>
                </a:solidFill>
                <a:highlight>
                  <a:srgbClr val="FFFFFF"/>
                </a:highlight>
                <a:latin typeface="Arial"/>
                <a:ea typeface="Arial"/>
                <a:cs typeface="Arial"/>
                <a:sym typeface="Arial"/>
              </a:rPr>
              <a:t>Email:	                </a:t>
            </a:r>
            <a:r>
              <a:rPr lang="en" sz="1700" b="0" u="sng">
                <a:solidFill>
                  <a:schemeClr val="dk2"/>
                </a:solidFill>
                <a:highlight>
                  <a:srgbClr val="FFFFFF"/>
                </a:highlight>
                <a:latin typeface="Arial"/>
                <a:ea typeface="Arial"/>
                <a:cs typeface="Arial"/>
                <a:sym typeface="Arial"/>
              </a:rPr>
              <a:t>elections@co.coos.or.us</a:t>
            </a:r>
            <a:endParaRPr sz="1700" b="0" u="sng">
              <a:solidFill>
                <a:schemeClr val="dk2"/>
              </a:solidFill>
              <a:highlight>
                <a:srgbClr val="FFFFFF"/>
              </a:highlight>
              <a:latin typeface="Arial"/>
              <a:ea typeface="Arial"/>
              <a:cs typeface="Arial"/>
              <a:sym typeface="Arial"/>
            </a:endParaRPr>
          </a:p>
          <a:p>
            <a:pPr marL="914400" lvl="1" indent="-336550" algn="l" rtl="0">
              <a:lnSpc>
                <a:spcPct val="115000"/>
              </a:lnSpc>
              <a:spcBef>
                <a:spcPts val="0"/>
              </a:spcBef>
              <a:spcAft>
                <a:spcPts val="0"/>
              </a:spcAft>
              <a:buClr>
                <a:schemeClr val="dk2"/>
              </a:buClr>
              <a:buSzPts val="1700"/>
              <a:buFont typeface="Arial"/>
              <a:buChar char="○"/>
            </a:pPr>
            <a:r>
              <a:rPr lang="en" sz="1700" b="0">
                <a:solidFill>
                  <a:schemeClr val="dk2"/>
                </a:solidFill>
                <a:highlight>
                  <a:srgbClr val="FFFFFF"/>
                </a:highlight>
                <a:latin typeface="Arial"/>
                <a:ea typeface="Arial"/>
                <a:cs typeface="Arial"/>
                <a:sym typeface="Arial"/>
              </a:rPr>
              <a:t>Phone:                  (541) 396-7610</a:t>
            </a:r>
            <a:endParaRPr sz="1700" b="0">
              <a:solidFill>
                <a:schemeClr val="dk2"/>
              </a:solidFill>
              <a:highlight>
                <a:srgbClr val="FFFFFF"/>
              </a:highlight>
              <a:latin typeface="Arial"/>
              <a:ea typeface="Arial"/>
              <a:cs typeface="Arial"/>
              <a:sym typeface="Arial"/>
            </a:endParaRPr>
          </a:p>
          <a:p>
            <a:pPr marL="914400" lvl="1" indent="-336550" algn="l" rtl="0">
              <a:lnSpc>
                <a:spcPct val="115000"/>
              </a:lnSpc>
              <a:spcBef>
                <a:spcPts val="0"/>
              </a:spcBef>
              <a:spcAft>
                <a:spcPts val="0"/>
              </a:spcAft>
              <a:buClr>
                <a:schemeClr val="dk2"/>
              </a:buClr>
              <a:buSzPts val="1700"/>
              <a:buFont typeface="Arial"/>
              <a:buChar char="○"/>
            </a:pPr>
            <a:r>
              <a:rPr lang="en" sz="1700" b="0">
                <a:solidFill>
                  <a:schemeClr val="dk2"/>
                </a:solidFill>
                <a:highlight>
                  <a:srgbClr val="FFFFFF"/>
                </a:highlight>
                <a:latin typeface="Arial"/>
                <a:ea typeface="Arial"/>
                <a:cs typeface="Arial"/>
                <a:sym typeface="Arial"/>
              </a:rPr>
              <a:t>In Person:     	    250 N Baxter St, Coquille, OR 97423</a:t>
            </a:r>
            <a:endParaRPr sz="1700" b="0">
              <a:solidFill>
                <a:schemeClr val="dk2"/>
              </a:solidFill>
              <a:highlight>
                <a:srgbClr val="FFFFFF"/>
              </a:highlight>
              <a:latin typeface="Arial"/>
              <a:ea typeface="Arial"/>
              <a:cs typeface="Arial"/>
              <a:sym typeface="Arial"/>
            </a:endParaRPr>
          </a:p>
          <a:p>
            <a:pPr marL="0" lvl="0" indent="0" algn="ctr" rtl="0">
              <a:lnSpc>
                <a:spcPct val="115000"/>
              </a:lnSpc>
              <a:spcBef>
                <a:spcPts val="1100"/>
              </a:spcBef>
              <a:spcAft>
                <a:spcPts val="0"/>
              </a:spcAft>
              <a:buNone/>
            </a:pPr>
            <a:r>
              <a:rPr lang="en" sz="1700" b="0">
                <a:solidFill>
                  <a:schemeClr val="dk2"/>
                </a:solidFill>
                <a:highlight>
                  <a:srgbClr val="FFFFFF"/>
                </a:highlight>
                <a:latin typeface="Arial"/>
                <a:ea typeface="Arial"/>
                <a:cs typeface="Arial"/>
                <a:sym typeface="Arial"/>
              </a:rPr>
              <a:t>Visit our Website: </a:t>
            </a:r>
            <a:endParaRPr sz="1700" b="0">
              <a:solidFill>
                <a:schemeClr val="dk2"/>
              </a:solidFill>
              <a:highlight>
                <a:srgbClr val="FFFFFF"/>
              </a:highlight>
              <a:latin typeface="Arial"/>
              <a:ea typeface="Arial"/>
              <a:cs typeface="Arial"/>
              <a:sym typeface="Arial"/>
            </a:endParaRPr>
          </a:p>
          <a:p>
            <a:pPr marL="0" lvl="0" indent="0" algn="ctr" rtl="0">
              <a:lnSpc>
                <a:spcPct val="115000"/>
              </a:lnSpc>
              <a:spcBef>
                <a:spcPts val="1100"/>
              </a:spcBef>
              <a:spcAft>
                <a:spcPts val="0"/>
              </a:spcAft>
              <a:buNone/>
            </a:pPr>
            <a:r>
              <a:rPr lang="en" sz="1700" b="0" u="sng">
                <a:solidFill>
                  <a:schemeClr val="hlink"/>
                </a:solidFill>
                <a:highlight>
                  <a:srgbClr val="FFFFFF"/>
                </a:highlight>
                <a:latin typeface="Arial"/>
                <a:ea typeface="Arial"/>
                <a:cs typeface="Arial"/>
                <a:sym typeface="Arial"/>
                <a:hlinkClick r:id="rId3"/>
              </a:rPr>
              <a:t>https://co.coos.or.us/elections</a:t>
            </a:r>
            <a:endParaRPr sz="1700" b="0">
              <a:solidFill>
                <a:schemeClr val="dk2"/>
              </a:solidFill>
              <a:highlight>
                <a:srgbClr val="FFFFFF"/>
              </a:highlight>
              <a:latin typeface="Arial"/>
              <a:ea typeface="Arial"/>
              <a:cs typeface="Arial"/>
              <a:sym typeface="Arial"/>
            </a:endParaRPr>
          </a:p>
          <a:p>
            <a:pPr marL="0" lvl="0" indent="0" algn="ctr" rtl="0">
              <a:lnSpc>
                <a:spcPct val="115000"/>
              </a:lnSpc>
              <a:spcBef>
                <a:spcPts val="1100"/>
              </a:spcBef>
              <a:spcAft>
                <a:spcPts val="1100"/>
              </a:spcAft>
              <a:buNone/>
            </a:pPr>
            <a:endParaRPr sz="1700" b="0">
              <a:solidFill>
                <a:schemeClr val="dk2"/>
              </a:solidFill>
              <a:highlight>
                <a:srgbClr val="FFFFFF"/>
              </a:highlight>
              <a:latin typeface="Arial"/>
              <a:ea typeface="Arial"/>
              <a:cs typeface="Arial"/>
              <a:sym typeface="Arial"/>
            </a:endParaRPr>
          </a:p>
        </p:txBody>
      </p:sp>
      <p:pic>
        <p:nvPicPr>
          <p:cNvPr id="217" name="Google Shape;217;p29" descr="Ballot and box with words vote (Provided by Getty Images)"/>
          <p:cNvPicPr preferRelativeResize="0"/>
          <p:nvPr/>
        </p:nvPicPr>
        <p:blipFill>
          <a:blip r:embed="rId4">
            <a:alphaModFix/>
          </a:blip>
          <a:stretch>
            <a:fillRect/>
          </a:stretch>
        </p:blipFill>
        <p:spPr>
          <a:xfrm>
            <a:off x="6799850" y="849325"/>
            <a:ext cx="1593277" cy="1457124"/>
          </a:xfrm>
          <a:prstGeom prst="rect">
            <a:avLst/>
          </a:prstGeom>
          <a:noFill/>
          <a:ln>
            <a:noFill/>
          </a:ln>
        </p:spPr>
      </p:pic>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2224</Words>
  <Application>Microsoft Office PowerPoint</Application>
  <PresentationFormat>On-screen Show (16:9)</PresentationFormat>
  <Paragraphs>153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Raleway</vt:lpstr>
      <vt:lpstr>Lato</vt:lpstr>
      <vt:lpstr>Times New Roman</vt:lpstr>
      <vt:lpstr>Swiss</vt:lpstr>
      <vt:lpstr>The Process of a Ballot Coos County </vt:lpstr>
      <vt:lpstr>PowerPoint Presentation</vt:lpstr>
      <vt:lpstr>Important Election Dates for November 2026 Midterm October 13, 2026 Last day to register to vote. Registration cards postmarked by this date or submitted online no later than 11:59 pm are valid.  October 14, 2026 First day ballots are mailed to voters.  November 3, 2026 Election Day County Clerk's office open 7 am - 8 pm. Last day for voter to return ballot. Ballots that are mailed must be postmarked by election day. Ballots deposited in an official drop box must be received by 8 pm on election day.  December 10, 2026 Final election results certified. </vt:lpstr>
      <vt:lpstr>PowerPoint Presentation</vt:lpstr>
      <vt:lpstr>Ballots are Mailed to Voters  Approx. 2 weeks before an election ballots are mailed. If you do not receive your ballot after one full week, call our office at 541-396-7610 and we can help. If you receive someone’s ballot whom no longer lives at your address or you know has died, “write does  not live here” or “deceased” and place  it back in the mail and it will come back  to our office so we can remove them. *It is against the law to hold onto someone else’s mail.</vt:lpstr>
      <vt:lpstr>Voting  Making Selections Fill in the oval by your choice with a black or blue ink pen Voting all contests is not required Optional Write-in To add a candidate, fill in the oval and print the name clearly For a write-in to count, it must be a name Check for Errors If you make an error, draw a line through the entire choice you do not want, and fill in the oval next to the choice you do want If you vote for more options than are allowed, your vote will not count for that candidate or measure If you still have questions, feel free to contact us Email:                 elections@co.coos.or.us Phone:                  (541) 396-7610 In Person:          250 N Baxter St, Coquille, OR 97423 </vt:lpstr>
      <vt:lpstr>Returning Your Ballot After voting your ballot and placing it back in it’s envelope, MAKE SURE THAT YOU SIGNED IT!  Return Options Ballot Box: Coquille-Courthouse, Bandon-Library, Myrtle Point-City Hall, Lakeside-City Hall, Powers-Library, Coos Bay-City Hall, North Bend-Library  https://co.coos.or.us/drop-site-locations During Primary, General and Special District elections, teams of two election couriers of different political parties collect from ballot boxes.   Mail: It is recommended that you mail your ballot at least one  week before the election date. If the election is less than a week away, we recommend using a ballot box. If you choose to use USPS, have  the postal worker date stamp your envelope.  You may also return your ballot to: Coos County Election Office-Coos County Courthouse  </vt:lpstr>
      <vt:lpstr>Ballot Arrival in Election Office </vt:lpstr>
      <vt:lpstr>PowerPoint Presentation</vt:lpstr>
      <vt:lpstr>PowerPoint Presentation</vt:lpstr>
      <vt:lpstr>OPENING BOARDS o Each opening board is made up of two individuals of different political parties, with a full-time staff member present. o The job of the opening board is to prepare the ballots for tabulation. o One person will remove the voted ballot from the return identification envelope. o The other person will unfold and flatten the ballot. o If a ballot is in such a state that it is impossible to feed through a scanner for tabulation, the ballot is duplicated by two board workers under the supervision of full-time staff </vt:lpstr>
      <vt:lpstr>Tabulation Full-time staff process one batch of voted ballots at a time, scanning them to be tabulated by Clear Ballot. Once all ballots are scanned, the number of ballots scanned is balanced against the number provided by the opening boards.  Observers will see colored tags on each white box containing voted ballots. ▪ Blue tags indicate ballots ready for tabulation. ▪ Green tags indicate ballots that have already been tabulated. </vt:lpstr>
      <vt:lpstr>PowerPoint Presentation</vt:lpstr>
      <vt:lpstr>HAND COUNT Your ballot may be Hand Counted. . . </vt:lpstr>
      <vt:lpstr>PowerPoint Presentation</vt:lpstr>
      <vt:lpstr>Public Record Questions </vt:lpstr>
      <vt:lpstr>Still Have Questions  Contact Us: Email:                 elections@co.coos.or.us Phone:                  (541) 396-7610 In Person:          250 N Baxter St, Coquille, OR 97423 Visit our Website:  https://co.coos.or.us/elections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Julie A. Brecke</dc:creator>
  <cp:lastModifiedBy>Julie A. Brecke</cp:lastModifiedBy>
  <cp:revision>1</cp:revision>
  <dcterms:modified xsi:type="dcterms:W3CDTF">2026-09-29T17:52:27Z</dcterms:modified>
</cp:coreProperties>
</file>